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6"/>
  </p:notesMasterIdLst>
  <p:sldIdLst>
    <p:sldId id="256" r:id="rId5"/>
    <p:sldId id="263" r:id="rId6"/>
    <p:sldId id="267" r:id="rId7"/>
    <p:sldId id="268" r:id="rId8"/>
    <p:sldId id="264" r:id="rId9"/>
    <p:sldId id="265" r:id="rId10"/>
    <p:sldId id="271" r:id="rId11"/>
    <p:sldId id="273" r:id="rId12"/>
    <p:sldId id="269" r:id="rId13"/>
    <p:sldId id="262" r:id="rId14"/>
    <p:sldId id="266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7B917"/>
    <a:srgbClr val="648911"/>
    <a:srgbClr val="90A0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 showGuides="1">
      <p:cViewPr varScale="1">
        <p:scale>
          <a:sx n="85" d="100"/>
          <a:sy n="85" d="100"/>
        </p:scale>
        <p:origin x="155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1062662092078341"/>
          <c:y val="4.3313296670503473E-2"/>
          <c:w val="0.63543850671870972"/>
          <c:h val="0.90742251779852501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Sheet1!$A$3:$A$12</c:f>
              <c:strCache>
                <c:ptCount val="10"/>
                <c:pt idx="0">
                  <c:v>Biology</c:v>
                </c:pt>
                <c:pt idx="1">
                  <c:v>Undeclared Transfer</c:v>
                </c:pt>
                <c:pt idx="2">
                  <c:v>Fire Science</c:v>
                </c:pt>
                <c:pt idx="3">
                  <c:v>Engineering</c:v>
                </c:pt>
                <c:pt idx="4">
                  <c:v>Criminal Justice</c:v>
                </c:pt>
                <c:pt idx="5">
                  <c:v>Assoc of General Studies</c:v>
                </c:pt>
                <c:pt idx="6">
                  <c:v>Psychology</c:v>
                </c:pt>
                <c:pt idx="7">
                  <c:v>Oregon Transfer - Business</c:v>
                </c:pt>
                <c:pt idx="8">
                  <c:v>Nursing - Transfer Prep</c:v>
                </c:pt>
                <c:pt idx="9">
                  <c:v>Exploratory</c:v>
                </c:pt>
              </c:strCache>
            </c:strRef>
          </c:cat>
          <c:val>
            <c:numRef>
              <c:f>Sheet1!$B$3:$B$12</c:f>
              <c:numCache>
                <c:formatCode>General</c:formatCode>
                <c:ptCount val="10"/>
                <c:pt idx="0">
                  <c:v>240</c:v>
                </c:pt>
                <c:pt idx="1">
                  <c:v>240</c:v>
                </c:pt>
                <c:pt idx="2">
                  <c:v>240</c:v>
                </c:pt>
                <c:pt idx="3">
                  <c:v>240</c:v>
                </c:pt>
                <c:pt idx="4">
                  <c:v>245</c:v>
                </c:pt>
                <c:pt idx="5">
                  <c:v>240</c:v>
                </c:pt>
                <c:pt idx="6">
                  <c:v>250</c:v>
                </c:pt>
                <c:pt idx="7">
                  <c:v>290</c:v>
                </c:pt>
                <c:pt idx="8">
                  <c:v>310</c:v>
                </c:pt>
                <c:pt idx="9">
                  <c:v>530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C6A-424D-863B-9E6C97D5AC1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57247848"/>
        <c:axId val="357248176"/>
      </c:barChart>
      <c:catAx>
        <c:axId val="3572478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7248176"/>
        <c:crosses val="autoZero"/>
        <c:auto val="1"/>
        <c:lblAlgn val="ctr"/>
        <c:lblOffset val="100"/>
        <c:noMultiLvlLbl val="0"/>
      </c:catAx>
      <c:valAx>
        <c:axId val="35724817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72478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928DAE-1812-459D-A20F-27E4E027796A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CC5FCF-E8C7-4948-B0E7-B18AC5114E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8414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Alicia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CC5FCF-E8C7-4948-B0E7-B18AC5114E6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8216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Alicia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CC5FCF-E8C7-4948-B0E7-B18AC5114E6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0500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alicia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CC5FCF-E8C7-4948-B0E7-B18AC5114E6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4960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Alicia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CC5FCF-E8C7-4948-B0E7-B18AC5114E6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1206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Betsy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CC5FCF-E8C7-4948-B0E7-B18AC5114E6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1126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Betsy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CC5FCF-E8C7-4948-B0E7-B18AC5114E6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1575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Betsy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CC5FCF-E8C7-4948-B0E7-B18AC5114E6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1487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Betsy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CC5FCF-E8C7-4948-B0E7-B18AC5114E6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2234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Alicia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CC5FCF-E8C7-4948-B0E7-B18AC5114E6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4988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Alicia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CC5FCF-E8C7-4948-B0E7-B18AC5114E6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4647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3E65F37-7033-CC4E-A3E0-32B11237452B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04875A-EE7A-FF46-AFE2-48449AFC1B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4378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3E65F37-7033-CC4E-A3E0-32B11237452B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04875A-EE7A-FF46-AFE2-48449AFC1B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073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3E65F37-7033-CC4E-A3E0-32B11237452B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04875A-EE7A-FF46-AFE2-48449AFC1B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19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CC_pp_slide_2020_leftcorrner_circles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024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3E65F37-7033-CC4E-A3E0-32B11237452B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04875A-EE7A-FF46-AFE2-48449AFC1B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8129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3E65F37-7033-CC4E-A3E0-32B11237452B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04875A-EE7A-FF46-AFE2-48449AFC1B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223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3E65F37-7033-CC4E-A3E0-32B11237452B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04875A-EE7A-FF46-AFE2-48449AFC1B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0468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3E65F37-7033-CC4E-A3E0-32B11237452B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04875A-EE7A-FF46-AFE2-48449AFC1B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1178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3E65F37-7033-CC4E-A3E0-32B11237452B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04875A-EE7A-FF46-AFE2-48449AFC1B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778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3E65F37-7033-CC4E-A3E0-32B11237452B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04875A-EE7A-FF46-AFE2-48449AFC1B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980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3E65F37-7033-CC4E-A3E0-32B11237452B}" type="datetimeFigureOut">
              <a:rPr lang="en-US" smtClean="0"/>
              <a:t>5/21/2025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04875A-EE7A-FF46-AFE2-48449AFC1B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228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8639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OCC_pp_slide_2020_blueback_circle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51102" y="2798956"/>
            <a:ext cx="6400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chemeClr val="bg1"/>
                </a:solidFill>
              </a:rPr>
              <a:t>Guided</a:t>
            </a:r>
            <a:r>
              <a:rPr lang="en-US" sz="6000" b="1" dirty="0">
                <a:solidFill>
                  <a:schemeClr val="bg1"/>
                </a:solidFill>
              </a:rPr>
              <a:t> Pathways</a:t>
            </a:r>
          </a:p>
        </p:txBody>
      </p:sp>
    </p:spTree>
    <p:extLst>
      <p:ext uri="{BB962C8B-B14F-4D97-AF65-F5344CB8AC3E}">
        <p14:creationId xmlns:p14="http://schemas.microsoft.com/office/powerpoint/2010/main" val="15320450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05053" y="2617895"/>
            <a:ext cx="6634975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12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3200" dirty="0"/>
              <a:t>Ask:  Student Career Path</a:t>
            </a:r>
          </a:p>
          <a:p>
            <a:pPr marL="457200" indent="-457200">
              <a:spcAft>
                <a:spcPts val="12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3200" dirty="0"/>
              <a:t>Academic and Career Communities</a:t>
            </a:r>
          </a:p>
          <a:p>
            <a:pPr marL="457200" indent="-457200">
              <a:spcAft>
                <a:spcPts val="12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3200" dirty="0"/>
              <a:t>Multi-Year Plan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813717" y="492121"/>
            <a:ext cx="486193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b="1" dirty="0"/>
              <a:t>2021-22 Work Groups</a:t>
            </a:r>
          </a:p>
          <a:p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2888167" y="1173707"/>
            <a:ext cx="5675803" cy="8322"/>
          </a:xfrm>
          <a:prstGeom prst="line">
            <a:avLst/>
          </a:prstGeom>
          <a:ln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5776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05053" y="2617895"/>
            <a:ext cx="6634975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12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3200" dirty="0"/>
              <a:t>Ask:  Student Career Path</a:t>
            </a:r>
          </a:p>
          <a:p>
            <a:pPr marL="457200" indent="-457200">
              <a:spcAft>
                <a:spcPts val="12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3200" dirty="0"/>
              <a:t>Academic and Career Communities</a:t>
            </a:r>
          </a:p>
          <a:p>
            <a:pPr marL="457200" indent="-457200">
              <a:spcAft>
                <a:spcPts val="12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87B917"/>
                </a:solidFill>
              </a:rPr>
              <a:t>Multi-Year Plan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813717" y="492121"/>
            <a:ext cx="486193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b="1" dirty="0"/>
              <a:t>2021-22 Work Groups</a:t>
            </a:r>
          </a:p>
          <a:p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2888167" y="1173707"/>
            <a:ext cx="5675803" cy="8322"/>
          </a:xfrm>
          <a:prstGeom prst="line">
            <a:avLst/>
          </a:prstGeom>
          <a:ln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75106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13717" y="492121"/>
            <a:ext cx="486193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b="1" dirty="0"/>
              <a:t>Guided Pathways, 1.0</a:t>
            </a:r>
          </a:p>
          <a:p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2888167" y="1173707"/>
            <a:ext cx="5675803" cy="8322"/>
          </a:xfrm>
          <a:prstGeom prst="line">
            <a:avLst/>
          </a:prstGeom>
          <a:ln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4 Pillars of Guided Pathways - Yuba Colleg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0" t="31505" r="4884" b="11211"/>
          <a:stretch/>
        </p:blipFill>
        <p:spPr bwMode="auto">
          <a:xfrm>
            <a:off x="674649" y="2310063"/>
            <a:ext cx="7557002" cy="3259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0265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13717" y="492121"/>
            <a:ext cx="486193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b="1" dirty="0"/>
              <a:t>Guided Pathways, 1.0</a:t>
            </a:r>
          </a:p>
          <a:p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2888167" y="1173707"/>
            <a:ext cx="5675803" cy="8322"/>
          </a:xfrm>
          <a:prstGeom prst="line">
            <a:avLst/>
          </a:prstGeom>
          <a:ln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64553A91-4492-4061-8F11-9A3808AF9187}"/>
              </a:ext>
            </a:extLst>
          </p:cNvPr>
          <p:cNvSpPr txBox="1"/>
          <p:nvPr/>
        </p:nvSpPr>
        <p:spPr>
          <a:xfrm>
            <a:off x="720902" y="3115567"/>
            <a:ext cx="745575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What percentage complete 12 or more credits their first term?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3A1402F-571E-4C2A-82A0-33B813146143}"/>
              </a:ext>
            </a:extLst>
          </p:cNvPr>
          <p:cNvSpPr txBox="1"/>
          <p:nvPr/>
        </p:nvSpPr>
        <p:spPr>
          <a:xfrm>
            <a:off x="609224" y="2127351"/>
            <a:ext cx="79547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Early Momentum Metrics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4553A91-4492-4061-8F11-9A3808AF9187}"/>
              </a:ext>
            </a:extLst>
          </p:cNvPr>
          <p:cNvSpPr txBox="1"/>
          <p:nvPr/>
        </p:nvSpPr>
        <p:spPr>
          <a:xfrm>
            <a:off x="720902" y="4857419"/>
            <a:ext cx="74966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What percentage complete 36 or more credits their first year?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4553A91-4492-4061-8F11-9A3808AF9187}"/>
              </a:ext>
            </a:extLst>
          </p:cNvPr>
          <p:cNvSpPr txBox="1"/>
          <p:nvPr/>
        </p:nvSpPr>
        <p:spPr>
          <a:xfrm>
            <a:off x="3692702" y="3932632"/>
            <a:ext cx="15121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648911"/>
                </a:solidFill>
              </a:rPr>
              <a:t>15%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4553A91-4492-4061-8F11-9A3808AF9187}"/>
              </a:ext>
            </a:extLst>
          </p:cNvPr>
          <p:cNvSpPr txBox="1"/>
          <p:nvPr/>
        </p:nvSpPr>
        <p:spPr>
          <a:xfrm>
            <a:off x="3725188" y="5674484"/>
            <a:ext cx="12643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648911"/>
                </a:solidFill>
              </a:rPr>
              <a:t>8%</a:t>
            </a:r>
          </a:p>
        </p:txBody>
      </p:sp>
    </p:spTree>
    <p:extLst>
      <p:ext uri="{BB962C8B-B14F-4D97-AF65-F5344CB8AC3E}">
        <p14:creationId xmlns:p14="http://schemas.microsoft.com/office/powerpoint/2010/main" val="3113201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13717" y="492121"/>
            <a:ext cx="486193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b="1" dirty="0"/>
              <a:t>Guided Pathways, 1.0</a:t>
            </a:r>
          </a:p>
          <a:p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2888167" y="1173707"/>
            <a:ext cx="5675803" cy="8322"/>
          </a:xfrm>
          <a:prstGeom prst="line">
            <a:avLst/>
          </a:prstGeom>
          <a:ln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Picture 2" descr="We Can Do Better | Mercy Housing">
            <a:extLst>
              <a:ext uri="{FF2B5EF4-FFF2-40B4-BE49-F238E27FC236}">
                <a16:creationId xmlns:a16="http://schemas.microsoft.com/office/drawing/2014/main" id="{B6FADCD3-D500-4B6B-ACFD-A56F67CE3A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500" y="2626662"/>
            <a:ext cx="4953000" cy="242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3A1402F-571E-4C2A-82A0-33B813146143}"/>
              </a:ext>
            </a:extLst>
          </p:cNvPr>
          <p:cNvSpPr txBox="1"/>
          <p:nvPr/>
        </p:nvSpPr>
        <p:spPr>
          <a:xfrm>
            <a:off x="787572" y="5404516"/>
            <a:ext cx="75688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Enter Guided Pathways, 2.0</a:t>
            </a:r>
          </a:p>
        </p:txBody>
      </p:sp>
    </p:spTree>
    <p:extLst>
      <p:ext uri="{BB962C8B-B14F-4D97-AF65-F5344CB8AC3E}">
        <p14:creationId xmlns:p14="http://schemas.microsoft.com/office/powerpoint/2010/main" val="2371293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13717" y="492121"/>
            <a:ext cx="486193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b="1" dirty="0"/>
              <a:t>Guided Pathways, 2.0</a:t>
            </a:r>
          </a:p>
          <a:p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2888167" y="1173707"/>
            <a:ext cx="5675803" cy="8322"/>
          </a:xfrm>
          <a:prstGeom prst="line">
            <a:avLst/>
          </a:prstGeom>
          <a:ln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4 Pillars of Guided Pathways - Yuba Colleg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0" t="31505" r="4884" b="11211"/>
          <a:stretch/>
        </p:blipFill>
        <p:spPr bwMode="auto">
          <a:xfrm>
            <a:off x="975439" y="2035481"/>
            <a:ext cx="7073688" cy="3050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rrow: Right 10">
            <a:extLst>
              <a:ext uri="{FF2B5EF4-FFF2-40B4-BE49-F238E27FC236}">
                <a16:creationId xmlns:a16="http://schemas.microsoft.com/office/drawing/2014/main" id="{CEDD6808-E16E-4C5C-B9F7-847F32CA4F70}"/>
              </a:ext>
            </a:extLst>
          </p:cNvPr>
          <p:cNvSpPr/>
          <p:nvPr/>
        </p:nvSpPr>
        <p:spPr>
          <a:xfrm>
            <a:off x="1213029" y="5098591"/>
            <a:ext cx="6598508" cy="420130"/>
          </a:xfrm>
          <a:prstGeom prst="rightArrow">
            <a:avLst/>
          </a:prstGeom>
          <a:solidFill>
            <a:srgbClr val="326696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/>
          <p:cNvGrpSpPr/>
          <p:nvPr/>
        </p:nvGrpSpPr>
        <p:grpSpPr>
          <a:xfrm>
            <a:off x="1617560" y="5532401"/>
            <a:ext cx="1142456" cy="1091190"/>
            <a:chOff x="1617560" y="5532401"/>
            <a:chExt cx="1142456" cy="1091190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280C9CA5-D08C-41C2-A6B4-341FDB0B385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3965" t="47878" r="88535" b="31141"/>
            <a:stretch/>
          </p:blipFill>
          <p:spPr>
            <a:xfrm>
              <a:off x="1617560" y="5544434"/>
              <a:ext cx="685807" cy="1079157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4A5F7360-F81F-422D-B7C2-E31164CBBF9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1495" t="47878" r="83643" b="31141"/>
            <a:stretch/>
          </p:blipFill>
          <p:spPr>
            <a:xfrm>
              <a:off x="2315399" y="5532401"/>
              <a:ext cx="444617" cy="1079157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BE4A66D6-2EDC-44D9-84D7-53629468BDA9}"/>
              </a:ext>
            </a:extLst>
          </p:cNvPr>
          <p:cNvGrpSpPr/>
          <p:nvPr/>
        </p:nvGrpSpPr>
        <p:grpSpPr>
          <a:xfrm>
            <a:off x="2891869" y="5532402"/>
            <a:ext cx="1779838" cy="1110239"/>
            <a:chOff x="2891869" y="5532402"/>
            <a:chExt cx="1779838" cy="1110239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DD370F5B-51CB-4420-B59E-D63DBF9D7DF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7380" t="47878" r="77482" b="31141"/>
            <a:stretch/>
          </p:blipFill>
          <p:spPr>
            <a:xfrm>
              <a:off x="2891869" y="5563484"/>
              <a:ext cx="469784" cy="1079157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60D4A2E1-6331-4A09-AAEF-644B0C50148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22426" t="47878" r="63170" b="31141"/>
            <a:stretch/>
          </p:blipFill>
          <p:spPr>
            <a:xfrm>
              <a:off x="3354635" y="5532402"/>
              <a:ext cx="1317072" cy="1079157"/>
            </a:xfrm>
            <a:prstGeom prst="rect">
              <a:avLst/>
            </a:prstGeom>
          </p:spPr>
        </p:pic>
      </p:grpSp>
      <p:grpSp>
        <p:nvGrpSpPr>
          <p:cNvPr id="20" name="Group 19"/>
          <p:cNvGrpSpPr/>
          <p:nvPr/>
        </p:nvGrpSpPr>
        <p:grpSpPr>
          <a:xfrm>
            <a:off x="6260194" y="5749516"/>
            <a:ext cx="1049853" cy="719139"/>
            <a:chOff x="6188002" y="5749516"/>
            <a:chExt cx="1049853" cy="719139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3E722850-4701-48A4-9AF0-DEA79D2C106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54195" t="51714" r="41123" b="34304"/>
            <a:stretch/>
          </p:blipFill>
          <p:spPr>
            <a:xfrm>
              <a:off x="6188002" y="5749516"/>
              <a:ext cx="428180" cy="719139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7B8E074F-47CA-4F3C-BC83-ADF762D6799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60275" t="58835" r="32844" b="34791"/>
            <a:stretch/>
          </p:blipFill>
          <p:spPr>
            <a:xfrm>
              <a:off x="6608680" y="6097053"/>
              <a:ext cx="629175" cy="327834"/>
            </a:xfrm>
            <a:prstGeom prst="rect">
              <a:avLst/>
            </a:prstGeom>
          </p:spPr>
        </p:pic>
      </p:grpSp>
      <p:grpSp>
        <p:nvGrpSpPr>
          <p:cNvPr id="19" name="Group 18"/>
          <p:cNvGrpSpPr/>
          <p:nvPr/>
        </p:nvGrpSpPr>
        <p:grpSpPr>
          <a:xfrm>
            <a:off x="4812778" y="5532400"/>
            <a:ext cx="1295133" cy="1099887"/>
            <a:chOff x="4764650" y="5532400"/>
            <a:chExt cx="1295133" cy="1099887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071B2BB7-6F22-494B-8468-26274B2FEB6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40775" t="47878" r="47207" b="31141"/>
            <a:stretch/>
          </p:blipFill>
          <p:spPr>
            <a:xfrm>
              <a:off x="4960825" y="5532400"/>
              <a:ext cx="1098958" cy="1079157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456A2ADE-E7A7-45E4-80C7-531EF390853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38379" t="47878" r="58949" b="31141"/>
            <a:stretch/>
          </p:blipFill>
          <p:spPr>
            <a:xfrm>
              <a:off x="4764650" y="5553130"/>
              <a:ext cx="244303" cy="107915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96098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13717" y="492121"/>
            <a:ext cx="486193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b="1" dirty="0"/>
              <a:t>Guided Pathways, 2.0</a:t>
            </a:r>
          </a:p>
          <a:p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2888167" y="1173707"/>
            <a:ext cx="5675803" cy="8322"/>
          </a:xfrm>
          <a:prstGeom prst="line">
            <a:avLst/>
          </a:prstGeom>
          <a:ln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1" name="Picture 20">
            <a:extLst>
              <a:ext uri="{FF2B5EF4-FFF2-40B4-BE49-F238E27FC236}">
                <a16:creationId xmlns:a16="http://schemas.microsoft.com/office/drawing/2014/main" id="{FE8162B5-2426-4F96-BCDE-52E776E818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040" y="1556669"/>
            <a:ext cx="6837155" cy="4947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648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Chart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96064619"/>
              </p:ext>
            </p:extLst>
          </p:nvPr>
        </p:nvGraphicFramePr>
        <p:xfrm>
          <a:off x="968739" y="1865813"/>
          <a:ext cx="5378116" cy="4691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813717" y="492121"/>
            <a:ext cx="486193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b="1" dirty="0"/>
              <a:t>Guided Pathways, 2.0</a:t>
            </a:r>
          </a:p>
          <a:p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2888167" y="1173707"/>
            <a:ext cx="5675803" cy="8322"/>
          </a:xfrm>
          <a:prstGeom prst="line">
            <a:avLst/>
          </a:prstGeom>
          <a:ln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6136C7A1-F19D-4235-A347-1733DFE63637}"/>
              </a:ext>
            </a:extLst>
          </p:cNvPr>
          <p:cNvSpPr txBox="1"/>
          <p:nvPr/>
        </p:nvSpPr>
        <p:spPr>
          <a:xfrm>
            <a:off x="2759030" y="1500038"/>
            <a:ext cx="59340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29547B"/>
                </a:solidFill>
              </a:rPr>
              <a:t>COCC’s top 10 programs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6323377" y="2919161"/>
            <a:ext cx="2240593" cy="2584704"/>
            <a:chOff x="6414407" y="3224413"/>
            <a:chExt cx="2240593" cy="2584704"/>
          </a:xfrm>
        </p:grpSpPr>
        <p:sp>
          <p:nvSpPr>
            <p:cNvPr id="6" name="Explosion 1 5"/>
            <p:cNvSpPr/>
            <p:nvPr/>
          </p:nvSpPr>
          <p:spPr>
            <a:xfrm>
              <a:off x="6414407" y="3224413"/>
              <a:ext cx="2240593" cy="2584704"/>
            </a:xfrm>
            <a:prstGeom prst="irregularSeal1">
              <a:avLst/>
            </a:prstGeom>
            <a:solidFill>
              <a:schemeClr val="accent3">
                <a:alpha val="97000"/>
              </a:schemeClr>
            </a:solidFill>
            <a:ln>
              <a:solidFill>
                <a:schemeClr val="accent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587045" y="4285933"/>
              <a:ext cx="192033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/>
                  </a:solidFill>
                </a:rPr>
                <a:t>Undecided</a:t>
              </a:r>
            </a:p>
          </p:txBody>
        </p:sp>
      </p:grpSp>
      <p:cxnSp>
        <p:nvCxnSpPr>
          <p:cNvPr id="10" name="Straight Arrow Connector 9"/>
          <p:cNvCxnSpPr/>
          <p:nvPr/>
        </p:nvCxnSpPr>
        <p:spPr>
          <a:xfrm flipH="1">
            <a:off x="5726068" y="2279217"/>
            <a:ext cx="1865376" cy="0"/>
          </a:xfrm>
          <a:prstGeom prst="straightConnector1">
            <a:avLst/>
          </a:prstGeom>
          <a:ln w="76200">
            <a:tailEnd type="triangle"/>
          </a:ln>
          <a:effectLst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>
            <a:off x="4087399" y="5690939"/>
            <a:ext cx="1865376" cy="0"/>
          </a:xfrm>
          <a:prstGeom prst="straightConnector1">
            <a:avLst/>
          </a:prstGeom>
          <a:ln w="76200">
            <a:tailEnd type="triangle"/>
          </a:ln>
          <a:effectLst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>
            <a:off x="4087399" y="3987379"/>
            <a:ext cx="1865376" cy="0"/>
          </a:xfrm>
          <a:prstGeom prst="straightConnector1">
            <a:avLst/>
          </a:prstGeom>
          <a:ln w="76200">
            <a:tailEnd type="triangle"/>
          </a:ln>
          <a:effectLst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9675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5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3" grpId="0">
        <p:bldAsOne/>
      </p:bldGraphic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13717" y="492121"/>
            <a:ext cx="486193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b="1" dirty="0"/>
              <a:t>Guided Pathways, 2.0</a:t>
            </a:r>
          </a:p>
          <a:p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2888167" y="1173707"/>
            <a:ext cx="5675803" cy="8322"/>
          </a:xfrm>
          <a:prstGeom prst="line">
            <a:avLst/>
          </a:prstGeom>
          <a:ln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3972298"/>
              </p:ext>
            </p:extLst>
          </p:nvPr>
        </p:nvGraphicFramePr>
        <p:xfrm>
          <a:off x="1395664" y="2292354"/>
          <a:ext cx="6394700" cy="371816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04956">
                  <a:extLst>
                    <a:ext uri="{9D8B030D-6E8A-4147-A177-3AD203B41FA5}">
                      <a16:colId xmlns:a16="http://schemas.microsoft.com/office/drawing/2014/main" val="3936818987"/>
                    </a:ext>
                  </a:extLst>
                </a:gridCol>
                <a:gridCol w="2868421">
                  <a:extLst>
                    <a:ext uri="{9D8B030D-6E8A-4147-A177-3AD203B41FA5}">
                      <a16:colId xmlns:a16="http://schemas.microsoft.com/office/drawing/2014/main" val="3718704354"/>
                    </a:ext>
                  </a:extLst>
                </a:gridCol>
                <a:gridCol w="1397436">
                  <a:extLst>
                    <a:ext uri="{9D8B030D-6E8A-4147-A177-3AD203B41FA5}">
                      <a16:colId xmlns:a16="http://schemas.microsoft.com/office/drawing/2014/main" val="661379379"/>
                    </a:ext>
                  </a:extLst>
                </a:gridCol>
                <a:gridCol w="1323887">
                  <a:extLst>
                    <a:ext uri="{9D8B030D-6E8A-4147-A177-3AD203B41FA5}">
                      <a16:colId xmlns:a16="http://schemas.microsoft.com/office/drawing/2014/main" val="3564440046"/>
                    </a:ext>
                  </a:extLst>
                </a:gridCol>
              </a:tblGrid>
              <a:tr h="58319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Rank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87B91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Course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87B91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# Program Students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87B91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% Program Students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rgbClr val="87B9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9633254"/>
                  </a:ext>
                </a:extLst>
              </a:tr>
              <a:tr h="28499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WR 121:  English Comp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48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32%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4894767"/>
                  </a:ext>
                </a:extLst>
              </a:tr>
              <a:tr h="28499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HD 100CS:  College Success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47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31%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3987275"/>
                  </a:ext>
                </a:extLst>
              </a:tr>
              <a:tr h="28499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MTH 95: Inter. Algebra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18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12%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2158013"/>
                  </a:ext>
                </a:extLst>
              </a:tr>
              <a:tr h="28499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MTH 111: College Algebra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18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12%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7505467"/>
                  </a:ext>
                </a:extLst>
              </a:tr>
              <a:tr h="28499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SP 111:  Public Speaking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13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9%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9814358"/>
                  </a:ext>
                </a:extLst>
              </a:tr>
              <a:tr h="28499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WR 65: </a:t>
                      </a:r>
                      <a:r>
                        <a:rPr lang="en-US" sz="1600" dirty="0" err="1">
                          <a:effectLst/>
                        </a:rPr>
                        <a:t>Rhet</a:t>
                      </a:r>
                      <a:r>
                        <a:rPr lang="en-US" sz="1600" dirty="0">
                          <a:effectLst/>
                        </a:rPr>
                        <a:t>/</a:t>
                      </a:r>
                      <a:r>
                        <a:rPr lang="en-US" sz="1600" dirty="0" err="1">
                          <a:effectLst/>
                        </a:rPr>
                        <a:t>Crit</a:t>
                      </a:r>
                      <a:r>
                        <a:rPr lang="en-US" sz="1600" dirty="0">
                          <a:effectLst/>
                        </a:rPr>
                        <a:t> Thinking II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11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7%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1223064"/>
                  </a:ext>
                </a:extLst>
              </a:tr>
              <a:tr h="28499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SP 218: Interpersonal Comm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11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7%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8657563"/>
                  </a:ext>
                </a:extLst>
              </a:tr>
              <a:tr h="28499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HHP 185: Weight Training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9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6%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2734135"/>
                  </a:ext>
                </a:extLst>
              </a:tr>
              <a:tr h="28499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BA 101: Intro to Business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9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6%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4501330"/>
                  </a:ext>
                </a:extLst>
              </a:tr>
              <a:tr h="28499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dirty="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en-US" sz="16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HD 110: Career Planning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9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6%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3248815"/>
                  </a:ext>
                </a:extLst>
              </a:tr>
              <a:tr h="28499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&gt;10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87B917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121 other courses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87B91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0569660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 rot="20052095">
            <a:off x="1425610" y="2602721"/>
            <a:ext cx="6292779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500" dirty="0">
                <a:solidFill>
                  <a:schemeClr val="accent6">
                    <a:lumMod val="75000"/>
                  </a:schemeClr>
                </a:solidFill>
              </a:rPr>
              <a:t>BORING!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136C7A1-F19D-4235-A347-1733DFE63637}"/>
              </a:ext>
            </a:extLst>
          </p:cNvPr>
          <p:cNvSpPr txBox="1"/>
          <p:nvPr/>
        </p:nvSpPr>
        <p:spPr>
          <a:xfrm>
            <a:off x="2157451" y="1646133"/>
            <a:ext cx="59340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29547B"/>
                </a:solidFill>
              </a:rPr>
              <a:t>Exploratory Students: First Term</a:t>
            </a:r>
          </a:p>
        </p:txBody>
      </p:sp>
    </p:spTree>
    <p:extLst>
      <p:ext uri="{BB962C8B-B14F-4D97-AF65-F5344CB8AC3E}">
        <p14:creationId xmlns:p14="http://schemas.microsoft.com/office/powerpoint/2010/main" val="1874017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OCC_pp_slide_2020_blueback_circle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74376" y="2654578"/>
            <a:ext cx="6400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</a:rPr>
              <a:t>Guided</a:t>
            </a:r>
            <a:r>
              <a:rPr lang="en-US" sz="6000" b="1" dirty="0">
                <a:solidFill>
                  <a:schemeClr val="bg1"/>
                </a:solidFill>
              </a:rPr>
              <a:t> Pathways:  COCC</a:t>
            </a:r>
          </a:p>
        </p:txBody>
      </p:sp>
    </p:spTree>
    <p:extLst>
      <p:ext uri="{BB962C8B-B14F-4D97-AF65-F5344CB8AC3E}">
        <p14:creationId xmlns:p14="http://schemas.microsoft.com/office/powerpoint/2010/main" val="22832227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8F18753323EBB4C86CB8E6F34279025" ma:contentTypeVersion="10" ma:contentTypeDescription="Create a new document." ma:contentTypeScope="" ma:versionID="dde9357725b60e6b2432c71a6e2c10cd">
  <xsd:schema xmlns:xsd="http://www.w3.org/2001/XMLSchema" xmlns:xs="http://www.w3.org/2001/XMLSchema" xmlns:p="http://schemas.microsoft.com/office/2006/metadata/properties" xmlns:ns2="b5a0b8af-3064-4fb0-a552-4446f3fb8755" targetNamespace="http://schemas.microsoft.com/office/2006/metadata/properties" ma:root="true" ma:fieldsID="bef471760d5a466234cf27fb63bac14b" ns2:_="">
    <xsd:import namespace="b5a0b8af-3064-4fb0-a552-4446f3fb875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5a0b8af-3064-4fb0-a552-4446f3fb875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D21B636-F9E1-4FB6-80C1-F16777E9234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5a0b8af-3064-4fb0-a552-4446f3fb875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048E57C-7541-4FD6-8DAE-F8718B217B2E}">
  <ds:schemaRefs>
    <ds:schemaRef ds:uri="http://purl.org/dc/terms/"/>
    <ds:schemaRef ds:uri="http://schemas.microsoft.com/office/2006/documentManagement/types"/>
    <ds:schemaRef ds:uri="b5a0b8af-3064-4fb0-a552-4446f3fb8755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4BD09C65-EF45-4A08-9893-0FE64D3CAA2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139</TotalTime>
  <Words>236</Words>
  <Application>Microsoft Office PowerPoint</Application>
  <PresentationFormat>On-screen Show (4:3)</PresentationFormat>
  <Paragraphs>93</Paragraphs>
  <Slides>11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COCC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Lora Szaraniec</dc:creator>
  <cp:lastModifiedBy>Sarah Moussa-Hale</cp:lastModifiedBy>
  <cp:revision>19</cp:revision>
  <dcterms:created xsi:type="dcterms:W3CDTF">2020-09-14T19:32:46Z</dcterms:created>
  <dcterms:modified xsi:type="dcterms:W3CDTF">2025-05-21T17:04:52Z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0x010100B8F18753323EBB4C86CB8E6F34279025</vt:lpwstr>
  </property>
</Properties>
</file>