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3.xml" ContentType="application/vnd.openxmlformats-officedocument.presentationml.tags+xml"/>
  <Override PartName="/ppt/notesSlides/notesSlide3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ags/tag4.xml" ContentType="application/vnd.openxmlformats-officedocument.presentationml.tags+xml"/>
  <Override PartName="/ppt/notesSlides/notesSlide32.xml" ContentType="application/vnd.openxmlformats-officedocument.presentationml.notesSlide+xml"/>
  <Override PartName="/ppt/tags/tag5.xml" ContentType="application/vnd.openxmlformats-officedocument.presentationml.tags+xml"/>
  <Override PartName="/ppt/notesSlides/notesSlide3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ags/tag6.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7.xml" ContentType="application/vnd.openxmlformats-officedocument.presentationml.tags+xml"/>
  <Override PartName="/ppt/notesSlides/notesSlide36.xml" ContentType="application/vnd.openxmlformats-officedocument.presentationml.notesSlide+xml"/>
  <Override PartName="/ppt/tags/tag8.xml" ContentType="application/vnd.openxmlformats-officedocument.presentationml.tags+xml"/>
  <Override PartName="/ppt/notesSlides/notesSlide37.xml" ContentType="application/vnd.openxmlformats-officedocument.presentationml.notesSlide+xml"/>
  <Override PartName="/ppt/tags/tag9.xml" ContentType="application/vnd.openxmlformats-officedocument.presentationml.tags+xml"/>
  <Override PartName="/ppt/notesSlides/notesSlide3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10.xml" ContentType="application/vnd.openxmlformats-officedocument.presentationml.tags+xml"/>
  <Override PartName="/ppt/notesSlides/notesSlide39.xml" ContentType="application/vnd.openxmlformats-officedocument.presentationml.notesSlide+xml"/>
  <Override PartName="/ppt/tags/tag11.xml" ContentType="application/vnd.openxmlformats-officedocument.presentationml.tags+xml"/>
  <Override PartName="/ppt/notesSlides/notesSlide40.xml" ContentType="application/vnd.openxmlformats-officedocument.presentationml.notesSlide+xml"/>
  <Override PartName="/ppt/tags/tag12.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0"/>
  </p:notesMasterIdLst>
  <p:sldIdLst>
    <p:sldId id="256" r:id="rId5"/>
    <p:sldId id="280" r:id="rId6"/>
    <p:sldId id="329" r:id="rId7"/>
    <p:sldId id="281" r:id="rId8"/>
    <p:sldId id="325" r:id="rId9"/>
    <p:sldId id="268" r:id="rId10"/>
    <p:sldId id="332" r:id="rId11"/>
    <p:sldId id="288" r:id="rId12"/>
    <p:sldId id="292" r:id="rId13"/>
    <p:sldId id="293" r:id="rId14"/>
    <p:sldId id="330" r:id="rId15"/>
    <p:sldId id="297" r:id="rId16"/>
    <p:sldId id="298" r:id="rId17"/>
    <p:sldId id="299" r:id="rId18"/>
    <p:sldId id="300" r:id="rId19"/>
    <p:sldId id="333" r:id="rId20"/>
    <p:sldId id="302" r:id="rId21"/>
    <p:sldId id="301" r:id="rId22"/>
    <p:sldId id="327" r:id="rId23"/>
    <p:sldId id="304" r:id="rId24"/>
    <p:sldId id="305" r:id="rId25"/>
    <p:sldId id="306" r:id="rId26"/>
    <p:sldId id="307" r:id="rId27"/>
    <p:sldId id="308" r:id="rId28"/>
    <p:sldId id="334" r:id="rId29"/>
    <p:sldId id="309" r:id="rId30"/>
    <p:sldId id="310" r:id="rId31"/>
    <p:sldId id="311" r:id="rId32"/>
    <p:sldId id="312" r:id="rId33"/>
    <p:sldId id="335" r:id="rId34"/>
    <p:sldId id="313" r:id="rId35"/>
    <p:sldId id="315" r:id="rId36"/>
    <p:sldId id="316" r:id="rId37"/>
    <p:sldId id="317" r:id="rId38"/>
    <p:sldId id="336" r:id="rId39"/>
    <p:sldId id="320" r:id="rId40"/>
    <p:sldId id="321" r:id="rId41"/>
    <p:sldId id="322" r:id="rId42"/>
    <p:sldId id="323" r:id="rId43"/>
    <p:sldId id="318" r:id="rId44"/>
    <p:sldId id="319" r:id="rId45"/>
    <p:sldId id="287" r:id="rId46"/>
    <p:sldId id="326" r:id="rId47"/>
    <p:sldId id="324" r:id="rId48"/>
    <p:sldId id="328" r:id="rId49"/>
  </p:sldIdLst>
  <p:sldSz cx="9144000" cy="6858000" type="screen4x3"/>
  <p:notesSz cx="7010400" cy="9296400"/>
  <p:custDataLst>
    <p:tags r:id="rId5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E2ED"/>
    <a:srgbClr val="77A22F"/>
    <a:srgbClr val="F0B310"/>
    <a:srgbClr val="2C6983"/>
    <a:srgbClr val="D7E9F1"/>
    <a:srgbClr val="C7E29A"/>
    <a:srgbClr val="C4F4EF"/>
    <a:srgbClr val="D5EAB4"/>
    <a:srgbClr val="FBEBBD"/>
    <a:srgbClr val="F8DD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5023" autoAdjust="0"/>
  </p:normalViewPr>
  <p:slideViewPr>
    <p:cSldViewPr snapToGrid="0" snapToObjects="1" showGuides="1">
      <p:cViewPr varScale="1">
        <p:scale>
          <a:sx n="85" d="100"/>
          <a:sy n="85" d="100"/>
        </p:scale>
        <p:origin x="1572" y="90"/>
      </p:cViewPr>
      <p:guideLst>
        <p:guide orient="horz" pos="2160"/>
        <p:guide pos="2880"/>
      </p:guideLst>
    </p:cSldViewPr>
  </p:slideViewPr>
  <p:notesTextViewPr>
    <p:cViewPr>
      <p:scale>
        <a:sx n="3" d="2"/>
        <a:sy n="3" d="2"/>
      </p:scale>
      <p:origin x="0" y="0"/>
    </p:cViewPr>
  </p:notesTextViewPr>
  <p:sorterViewPr>
    <p:cViewPr>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moore\AppData\Local\Microsoft\Windows\INetCache\Content.Outlook\C6IDJ4AJ\Update%2011262024Annual%20Budget%20Presentation%20slides%20FY25%20(00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Sheet1!$A$3:$A$6</c:f>
              <c:numCache>
                <c:formatCode>General</c:formatCode>
                <c:ptCount val="4"/>
                <c:pt idx="0">
                  <c:v>2020</c:v>
                </c:pt>
                <c:pt idx="1">
                  <c:v>2021</c:v>
                </c:pt>
                <c:pt idx="2">
                  <c:v>2022</c:v>
                </c:pt>
                <c:pt idx="3">
                  <c:v>2023</c:v>
                </c:pt>
              </c:numCache>
            </c:numRef>
          </c:cat>
          <c:val>
            <c:numRef>
              <c:f>Sheet1!$B$3:$B$6</c:f>
              <c:numCache>
                <c:formatCode>0%</c:formatCode>
                <c:ptCount val="4"/>
                <c:pt idx="0">
                  <c:v>0.74</c:v>
                </c:pt>
                <c:pt idx="1">
                  <c:v>0.77</c:v>
                </c:pt>
                <c:pt idx="2">
                  <c:v>0.74</c:v>
                </c:pt>
                <c:pt idx="3">
                  <c:v>0.76</c:v>
                </c:pt>
              </c:numCache>
            </c:numRef>
          </c:val>
          <c:extLst>
            <c:ext xmlns:c16="http://schemas.microsoft.com/office/drawing/2014/chart" uri="{C3380CC4-5D6E-409C-BE32-E72D297353CC}">
              <c16:uniqueId val="{00000000-F3E4-4A57-BFA8-617ACFCBEA65}"/>
            </c:ext>
          </c:extLst>
        </c:ser>
        <c:dLbls>
          <c:showLegendKey val="0"/>
          <c:showVal val="0"/>
          <c:showCatName val="0"/>
          <c:showSerName val="0"/>
          <c:showPercent val="0"/>
          <c:showBubbleSize val="0"/>
        </c:dLbls>
        <c:gapWidth val="219"/>
        <c:overlap val="-27"/>
        <c:axId val="613493487"/>
        <c:axId val="613491823"/>
      </c:barChart>
      <c:catAx>
        <c:axId val="613493487"/>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Century Gothic" panose="020B0502020202020204" pitchFamily="34" charset="0"/>
                    <a:ea typeface="+mn-ea"/>
                    <a:cs typeface="+mn-cs"/>
                  </a:defRPr>
                </a:pPr>
                <a:r>
                  <a:rPr lang="en-US" sz="1200">
                    <a:solidFill>
                      <a:schemeClr val="tx1"/>
                    </a:solidFill>
                    <a:latin typeface="Century Gothic" panose="020B0502020202020204" pitchFamily="34" charset="0"/>
                  </a:rPr>
                  <a:t>Fall Cohort</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Century Gothic" panose="020B0502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Century Gothic" panose="020B0502020202020204" pitchFamily="34" charset="0"/>
                <a:ea typeface="+mn-ea"/>
                <a:cs typeface="+mn-cs"/>
              </a:defRPr>
            </a:pPr>
            <a:endParaRPr lang="en-US"/>
          </a:p>
        </c:txPr>
        <c:crossAx val="613491823"/>
        <c:crosses val="autoZero"/>
        <c:auto val="1"/>
        <c:lblAlgn val="ctr"/>
        <c:lblOffset val="100"/>
        <c:noMultiLvlLbl val="0"/>
      </c:catAx>
      <c:valAx>
        <c:axId val="613491823"/>
        <c:scaling>
          <c:orientation val="minMax"/>
          <c:max val="0.78"/>
          <c:min val="0.73000000000000009"/>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Century Gothic" panose="020B0502020202020204" pitchFamily="34" charset="0"/>
                <a:ea typeface="+mn-ea"/>
                <a:cs typeface="+mn-cs"/>
              </a:defRPr>
            </a:pPr>
            <a:endParaRPr lang="en-US"/>
          </a:p>
        </c:txPr>
        <c:crossAx val="613493487"/>
        <c:crosses val="autoZero"/>
        <c:crossBetween val="between"/>
        <c:majorUnit val="1.0000000000000002E-2"/>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Sheet1!$A$169</c:f>
              <c:strCache>
                <c:ptCount val="1"/>
                <c:pt idx="0">
                  <c:v>2023-24</c:v>
                </c:pt>
              </c:strCache>
            </c:strRef>
          </c:tx>
          <c:spPr>
            <a:solidFill>
              <a:srgbClr val="F0B31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Sheet1!$B$168:$E$168</c:f>
              <c:strCache>
                <c:ptCount val="4"/>
                <c:pt idx="0">
                  <c:v>New CTE Courses</c:v>
                </c:pt>
                <c:pt idx="1">
                  <c:v>New Noncredit Courses</c:v>
                </c:pt>
                <c:pt idx="2">
                  <c:v>New CTE Programs</c:v>
                </c:pt>
                <c:pt idx="3">
                  <c:v>New Noncredit Certificates</c:v>
                </c:pt>
              </c:strCache>
            </c:strRef>
          </c:cat>
          <c:val>
            <c:numRef>
              <c:f>Sheet1!$B$169:$E$169</c:f>
              <c:numCache>
                <c:formatCode>0</c:formatCode>
                <c:ptCount val="4"/>
                <c:pt idx="0">
                  <c:v>10</c:v>
                </c:pt>
                <c:pt idx="1">
                  <c:v>53</c:v>
                </c:pt>
                <c:pt idx="2">
                  <c:v>5</c:v>
                </c:pt>
                <c:pt idx="3">
                  <c:v>2</c:v>
                </c:pt>
              </c:numCache>
            </c:numRef>
          </c:val>
          <c:extLst>
            <c:ext xmlns:c16="http://schemas.microsoft.com/office/drawing/2014/chart" uri="{C3380CC4-5D6E-409C-BE32-E72D297353CC}">
              <c16:uniqueId val="{00000000-B3B5-4D4E-B0CF-7A038B015A62}"/>
            </c:ext>
          </c:extLst>
        </c:ser>
        <c:ser>
          <c:idx val="1"/>
          <c:order val="1"/>
          <c:tx>
            <c:strRef>
              <c:f>Sheet1!$A$170</c:f>
              <c:strCache>
                <c:ptCount val="1"/>
                <c:pt idx="0">
                  <c:v>2024-25</c:v>
                </c:pt>
              </c:strCache>
            </c:strRef>
          </c:tx>
          <c:spPr>
            <a:solidFill>
              <a:srgbClr val="2C698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Sheet1!$B$168:$E$168</c:f>
              <c:strCache>
                <c:ptCount val="4"/>
                <c:pt idx="0">
                  <c:v>New CTE Courses</c:v>
                </c:pt>
                <c:pt idx="1">
                  <c:v>New Noncredit Courses</c:v>
                </c:pt>
                <c:pt idx="2">
                  <c:v>New CTE Programs</c:v>
                </c:pt>
                <c:pt idx="3">
                  <c:v>New Noncredit Certificates</c:v>
                </c:pt>
              </c:strCache>
            </c:strRef>
          </c:cat>
          <c:val>
            <c:numRef>
              <c:f>Sheet1!$B$170:$E$170</c:f>
              <c:numCache>
                <c:formatCode>General</c:formatCode>
                <c:ptCount val="4"/>
                <c:pt idx="0">
                  <c:v>10</c:v>
                </c:pt>
                <c:pt idx="2">
                  <c:v>5</c:v>
                </c:pt>
                <c:pt idx="3">
                  <c:v>6</c:v>
                </c:pt>
              </c:numCache>
            </c:numRef>
          </c:val>
          <c:extLst>
            <c:ext xmlns:c16="http://schemas.microsoft.com/office/drawing/2014/chart" uri="{C3380CC4-5D6E-409C-BE32-E72D297353CC}">
              <c16:uniqueId val="{00000001-B3B5-4D4E-B0CF-7A038B015A62}"/>
            </c:ext>
          </c:extLst>
        </c:ser>
        <c:dLbls>
          <c:dLblPos val="outEnd"/>
          <c:showLegendKey val="0"/>
          <c:showVal val="1"/>
          <c:showCatName val="0"/>
          <c:showSerName val="0"/>
          <c:showPercent val="0"/>
          <c:showBubbleSize val="0"/>
        </c:dLbls>
        <c:gapWidth val="182"/>
        <c:axId val="1139036336"/>
        <c:axId val="1139042576"/>
      </c:barChart>
      <c:catAx>
        <c:axId val="11390363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042576"/>
        <c:crosses val="autoZero"/>
        <c:auto val="1"/>
        <c:lblAlgn val="ctr"/>
        <c:lblOffset val="100"/>
        <c:noMultiLvlLbl val="0"/>
      </c:catAx>
      <c:valAx>
        <c:axId val="113904257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036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a:latin typeface="Century Gothic" panose="020B0502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Sheet1!$A$192:$A$195</c:f>
              <c:strCache>
                <c:ptCount val="4"/>
                <c:pt idx="0">
                  <c:v>2021-22</c:v>
                </c:pt>
                <c:pt idx="1">
                  <c:v>2022-23</c:v>
                </c:pt>
                <c:pt idx="2">
                  <c:v>2023-24</c:v>
                </c:pt>
                <c:pt idx="3">
                  <c:v>2024-25</c:v>
                </c:pt>
              </c:strCache>
            </c:strRef>
          </c:cat>
          <c:val>
            <c:numRef>
              <c:f>Sheet1!$B$192:$B$195</c:f>
              <c:numCache>
                <c:formatCode>0%</c:formatCode>
                <c:ptCount val="4"/>
                <c:pt idx="0">
                  <c:v>0.28000000000000003</c:v>
                </c:pt>
                <c:pt idx="1">
                  <c:v>0.13</c:v>
                </c:pt>
                <c:pt idx="2">
                  <c:v>0.09</c:v>
                </c:pt>
                <c:pt idx="3">
                  <c:v>7.0000000000000007E-2</c:v>
                </c:pt>
              </c:numCache>
            </c:numRef>
          </c:val>
          <c:extLst>
            <c:ext xmlns:c16="http://schemas.microsoft.com/office/drawing/2014/chart" uri="{C3380CC4-5D6E-409C-BE32-E72D297353CC}">
              <c16:uniqueId val="{00000000-445D-43B3-83AB-319D70BA0DCD}"/>
            </c:ext>
          </c:extLst>
        </c:ser>
        <c:dLbls>
          <c:dLblPos val="outEnd"/>
          <c:showLegendKey val="0"/>
          <c:showVal val="1"/>
          <c:showCatName val="0"/>
          <c:showSerName val="0"/>
          <c:showPercent val="0"/>
          <c:showBubbleSize val="0"/>
        </c:dLbls>
        <c:gapWidth val="219"/>
        <c:overlap val="-27"/>
        <c:axId val="1139060464"/>
        <c:axId val="1139060880"/>
      </c:barChart>
      <c:catAx>
        <c:axId val="1139060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060880"/>
        <c:crosses val="autoZero"/>
        <c:auto val="1"/>
        <c:lblAlgn val="ctr"/>
        <c:lblOffset val="100"/>
        <c:noMultiLvlLbl val="0"/>
      </c:catAx>
      <c:valAx>
        <c:axId val="1139060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060464"/>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050">
          <a:latin typeface="Century Gothic" panose="020B0502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Sheet1!$A$15:$A$18</c:f>
              <c:strCache>
                <c:ptCount val="4"/>
                <c:pt idx="0">
                  <c:v>Fall 2020</c:v>
                </c:pt>
                <c:pt idx="1">
                  <c:v>Fall 2021</c:v>
                </c:pt>
                <c:pt idx="2">
                  <c:v>Fall 2022</c:v>
                </c:pt>
                <c:pt idx="3">
                  <c:v>Fall 2023</c:v>
                </c:pt>
              </c:strCache>
            </c:strRef>
          </c:cat>
          <c:val>
            <c:numRef>
              <c:f>Sheet1!$B$15:$B$18</c:f>
              <c:numCache>
                <c:formatCode>0%</c:formatCode>
                <c:ptCount val="4"/>
                <c:pt idx="0">
                  <c:v>0.51</c:v>
                </c:pt>
                <c:pt idx="1">
                  <c:v>0.51</c:v>
                </c:pt>
                <c:pt idx="2">
                  <c:v>0.53</c:v>
                </c:pt>
                <c:pt idx="3">
                  <c:v>0.53</c:v>
                </c:pt>
              </c:numCache>
            </c:numRef>
          </c:val>
          <c:extLst>
            <c:ext xmlns:c16="http://schemas.microsoft.com/office/drawing/2014/chart" uri="{C3380CC4-5D6E-409C-BE32-E72D297353CC}">
              <c16:uniqueId val="{00000000-B60D-45C9-AE2B-330759ACB959}"/>
            </c:ext>
          </c:extLst>
        </c:ser>
        <c:dLbls>
          <c:dLblPos val="outEnd"/>
          <c:showLegendKey val="0"/>
          <c:showVal val="1"/>
          <c:showCatName val="0"/>
          <c:showSerName val="0"/>
          <c:showPercent val="0"/>
          <c:showBubbleSize val="0"/>
        </c:dLbls>
        <c:gapWidth val="219"/>
        <c:overlap val="-27"/>
        <c:axId val="1050166896"/>
        <c:axId val="1050165232"/>
      </c:barChart>
      <c:catAx>
        <c:axId val="1050166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Century Gothic" panose="020B0502020202020204" pitchFamily="34" charset="0"/>
                <a:ea typeface="+mn-ea"/>
                <a:cs typeface="+mn-cs"/>
              </a:defRPr>
            </a:pPr>
            <a:endParaRPr lang="en-US"/>
          </a:p>
        </c:txPr>
        <c:crossAx val="1050165232"/>
        <c:crosses val="autoZero"/>
        <c:auto val="1"/>
        <c:lblAlgn val="ctr"/>
        <c:lblOffset val="100"/>
        <c:noMultiLvlLbl val="0"/>
      </c:catAx>
      <c:valAx>
        <c:axId val="1050165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chemeClr val="tx1"/>
                </a:solidFill>
                <a:latin typeface="Century Gothic" panose="020B0502020202020204" pitchFamily="34" charset="0"/>
                <a:ea typeface="+mn-ea"/>
                <a:cs typeface="+mn-cs"/>
              </a:defRPr>
            </a:pPr>
            <a:endParaRPr lang="en-US"/>
          </a:p>
        </c:txPr>
        <c:crossAx val="1050166896"/>
        <c:crosses val="autoZero"/>
        <c:crossBetween val="between"/>
        <c:majorUnit val="1.0000000000000002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Sheet1!$A$103:$A$106</c:f>
              <c:strCache>
                <c:ptCount val="4"/>
                <c:pt idx="0">
                  <c:v>Fall 2018</c:v>
                </c:pt>
                <c:pt idx="1">
                  <c:v>Fall 2019</c:v>
                </c:pt>
                <c:pt idx="2">
                  <c:v>Fall 2020</c:v>
                </c:pt>
                <c:pt idx="3">
                  <c:v>Fall 2021</c:v>
                </c:pt>
              </c:strCache>
            </c:strRef>
          </c:cat>
          <c:val>
            <c:numRef>
              <c:f>Sheet1!$B$103:$B$106</c:f>
              <c:numCache>
                <c:formatCode>0%</c:formatCode>
                <c:ptCount val="4"/>
                <c:pt idx="0">
                  <c:v>0.22</c:v>
                </c:pt>
                <c:pt idx="1">
                  <c:v>0.22</c:v>
                </c:pt>
                <c:pt idx="2">
                  <c:v>0.25</c:v>
                </c:pt>
                <c:pt idx="3">
                  <c:v>0.25</c:v>
                </c:pt>
              </c:numCache>
            </c:numRef>
          </c:val>
          <c:extLst>
            <c:ext xmlns:c16="http://schemas.microsoft.com/office/drawing/2014/chart" uri="{C3380CC4-5D6E-409C-BE32-E72D297353CC}">
              <c16:uniqueId val="{00000000-C31A-48EC-A142-0401690354EF}"/>
            </c:ext>
          </c:extLst>
        </c:ser>
        <c:dLbls>
          <c:dLblPos val="outEnd"/>
          <c:showLegendKey val="0"/>
          <c:showVal val="1"/>
          <c:showCatName val="0"/>
          <c:showSerName val="0"/>
          <c:showPercent val="0"/>
          <c:showBubbleSize val="0"/>
        </c:dLbls>
        <c:gapWidth val="219"/>
        <c:overlap val="-27"/>
        <c:axId val="1050741088"/>
        <c:axId val="1050726944"/>
      </c:barChart>
      <c:catAx>
        <c:axId val="105074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1050726944"/>
        <c:crosses val="autoZero"/>
        <c:auto val="1"/>
        <c:lblAlgn val="ctr"/>
        <c:lblOffset val="100"/>
        <c:noMultiLvlLbl val="0"/>
      </c:catAx>
      <c:valAx>
        <c:axId val="1050726944"/>
        <c:scaling>
          <c:orientation val="minMax"/>
          <c:max val="0.26"/>
          <c:min val="0.2100000000000000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1050741088"/>
        <c:crosses val="autoZero"/>
        <c:crossBetween val="between"/>
        <c:majorUnit val="1.0000000000000002E-2"/>
      </c:valAx>
      <c:spPr>
        <a:noFill/>
        <a:ln w="25400">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69247594050744"/>
          <c:y val="4.4224628171478562E-2"/>
          <c:w val="0.86575196850393699"/>
          <c:h val="0.82277376786235057"/>
        </c:manualLayout>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Sheet1!$A$112:$A$115</c:f>
              <c:strCache>
                <c:ptCount val="4"/>
                <c:pt idx="0">
                  <c:v>Fall 2018</c:v>
                </c:pt>
                <c:pt idx="1">
                  <c:v>Fall 2019</c:v>
                </c:pt>
                <c:pt idx="2">
                  <c:v>Fall 2020</c:v>
                </c:pt>
                <c:pt idx="3">
                  <c:v>Fall 2021</c:v>
                </c:pt>
              </c:strCache>
            </c:strRef>
          </c:cat>
          <c:val>
            <c:numRef>
              <c:f>Sheet1!$B$112:$B$115</c:f>
              <c:numCache>
                <c:formatCode>0%</c:formatCode>
                <c:ptCount val="4"/>
                <c:pt idx="0">
                  <c:v>0.24</c:v>
                </c:pt>
                <c:pt idx="1">
                  <c:v>0.21</c:v>
                </c:pt>
                <c:pt idx="2">
                  <c:v>0.23</c:v>
                </c:pt>
                <c:pt idx="3">
                  <c:v>0.21</c:v>
                </c:pt>
              </c:numCache>
            </c:numRef>
          </c:val>
          <c:extLst>
            <c:ext xmlns:c16="http://schemas.microsoft.com/office/drawing/2014/chart" uri="{C3380CC4-5D6E-409C-BE32-E72D297353CC}">
              <c16:uniqueId val="{00000000-D537-4310-83C6-15E8244C5CF1}"/>
            </c:ext>
          </c:extLst>
        </c:ser>
        <c:dLbls>
          <c:dLblPos val="outEnd"/>
          <c:showLegendKey val="0"/>
          <c:showVal val="1"/>
          <c:showCatName val="0"/>
          <c:showSerName val="0"/>
          <c:showPercent val="0"/>
          <c:showBubbleSize val="0"/>
        </c:dLbls>
        <c:gapWidth val="219"/>
        <c:overlap val="-27"/>
        <c:axId val="1139629200"/>
        <c:axId val="1139630032"/>
      </c:barChart>
      <c:catAx>
        <c:axId val="113962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630032"/>
        <c:crosses val="autoZero"/>
        <c:auto val="1"/>
        <c:lblAlgn val="ctr"/>
        <c:lblOffset val="100"/>
        <c:noMultiLvlLbl val="0"/>
      </c:catAx>
      <c:valAx>
        <c:axId val="1139630032"/>
        <c:scaling>
          <c:orientation val="minMax"/>
          <c:max val="0.25"/>
          <c:min val="0.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629200"/>
        <c:crosses val="autoZero"/>
        <c:crossBetween val="between"/>
        <c:majorUnit val="1.0000000000000002E-2"/>
      </c:valAx>
      <c:spPr>
        <a:noFill/>
        <a:ln>
          <a:noFill/>
        </a:ln>
        <a:effectLst/>
      </c:spPr>
    </c:plotArea>
    <c:plotVisOnly val="1"/>
    <c:dispBlanksAs val="gap"/>
    <c:showDLblsOverMax val="0"/>
  </c:chart>
  <c:spPr>
    <a:solidFill>
      <a:schemeClr val="bg1"/>
    </a:solidFill>
    <a:ln>
      <a:noFill/>
    </a:ln>
    <a:effectLst/>
  </c:spPr>
  <c:txPr>
    <a:bodyPr/>
    <a:lstStyle/>
    <a:p>
      <a:pPr>
        <a:defRPr sz="1100">
          <a:latin typeface="Century Gothic" panose="020B0502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6462327025875"/>
          <c:y val="6.7701776285685161E-2"/>
          <c:w val="0.85027761058663476"/>
          <c:h val="0.85383814746585296"/>
        </c:manualLayout>
      </c:layout>
      <c:barChart>
        <c:barDir val="bar"/>
        <c:grouping val="stacked"/>
        <c:varyColors val="0"/>
        <c:ser>
          <c:idx val="0"/>
          <c:order val="0"/>
          <c:tx>
            <c:strRef>
              <c:f>'Statewide Tuition &amp; Fees 24-25'!$C$24</c:f>
              <c:strCache>
                <c:ptCount val="1"/>
                <c:pt idx="0">
                  <c:v>Tuition/term</c:v>
                </c:pt>
              </c:strCache>
            </c:strRef>
          </c:tx>
          <c:spPr>
            <a:solidFill>
              <a:srgbClr val="77A22F"/>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'Statewide Tuition &amp; Fees 24-25'!$A$25:$B$42</c:f>
              <c:strCache>
                <c:ptCount val="18"/>
                <c:pt idx="0">
                  <c:v>Lane</c:v>
                </c:pt>
                <c:pt idx="1">
                  <c:v>Linn-Benton</c:v>
                </c:pt>
                <c:pt idx="2">
                  <c:v>Columbia Gorge</c:v>
                </c:pt>
                <c:pt idx="3">
                  <c:v>Southwestern</c:v>
                </c:pt>
                <c:pt idx="4">
                  <c:v>Blue Mountain</c:v>
                </c:pt>
                <c:pt idx="5">
                  <c:v>Umpqua</c:v>
                </c:pt>
                <c:pt idx="6">
                  <c:v>Oregon Coast</c:v>
                </c:pt>
                <c:pt idx="7">
                  <c:v>Rogue</c:v>
                </c:pt>
                <c:pt idx="8">
                  <c:v>Mt. Hood</c:v>
                </c:pt>
                <c:pt idx="9">
                  <c:v>Portland</c:v>
                </c:pt>
                <c:pt idx="10">
                  <c:v>Clatsop</c:v>
                </c:pt>
                <c:pt idx="11">
                  <c:v>Chemeketa</c:v>
                </c:pt>
                <c:pt idx="12">
                  <c:v>Treasure Valley</c:v>
                </c:pt>
                <c:pt idx="13">
                  <c:v>Clackamas</c:v>
                </c:pt>
                <c:pt idx="14">
                  <c:v>Central</c:v>
                </c:pt>
                <c:pt idx="15">
                  <c:v>Klamath</c:v>
                </c:pt>
                <c:pt idx="16">
                  <c:v>Tillamook Bay</c:v>
                </c:pt>
                <c:pt idx="17">
                  <c:v>State Average</c:v>
                </c:pt>
              </c:strCache>
            </c:strRef>
          </c:cat>
          <c:val>
            <c:numRef>
              <c:f>'Statewide Tuition &amp; Fees 24-25'!$C$25:$C$42</c:f>
              <c:numCache>
                <c:formatCode>_("$"* #,##0_);_("$"* \(#,##0\);_("$"* "-"??_);_(@_)</c:formatCode>
                <c:ptCount val="18"/>
                <c:pt idx="0">
                  <c:v>1734</c:v>
                </c:pt>
                <c:pt idx="1">
                  <c:v>1728.48</c:v>
                </c:pt>
                <c:pt idx="2">
                  <c:v>1500</c:v>
                </c:pt>
                <c:pt idx="3">
                  <c:v>1368</c:v>
                </c:pt>
                <c:pt idx="4">
                  <c:v>1428</c:v>
                </c:pt>
                <c:pt idx="5">
                  <c:v>1440</c:v>
                </c:pt>
                <c:pt idx="6">
                  <c:v>1500</c:v>
                </c:pt>
                <c:pt idx="7">
                  <c:v>1464</c:v>
                </c:pt>
                <c:pt idx="8">
                  <c:v>1488</c:v>
                </c:pt>
                <c:pt idx="9">
                  <c:v>1596</c:v>
                </c:pt>
                <c:pt idx="10">
                  <c:v>1500</c:v>
                </c:pt>
                <c:pt idx="11">
                  <c:v>1248</c:v>
                </c:pt>
                <c:pt idx="12">
                  <c:v>1404</c:v>
                </c:pt>
                <c:pt idx="13">
                  <c:v>1500</c:v>
                </c:pt>
                <c:pt idx="14">
                  <c:v>1452</c:v>
                </c:pt>
                <c:pt idx="15">
                  <c:v>1416</c:v>
                </c:pt>
                <c:pt idx="16">
                  <c:v>1320</c:v>
                </c:pt>
                <c:pt idx="17">
                  <c:v>1475.6752941176469</c:v>
                </c:pt>
              </c:numCache>
            </c:numRef>
          </c:val>
          <c:extLst>
            <c:ext xmlns:c16="http://schemas.microsoft.com/office/drawing/2014/chart" uri="{C3380CC4-5D6E-409C-BE32-E72D297353CC}">
              <c16:uniqueId val="{00000000-D967-4E18-818C-1E03640B9277}"/>
            </c:ext>
          </c:extLst>
        </c:ser>
        <c:ser>
          <c:idx val="1"/>
          <c:order val="1"/>
          <c:tx>
            <c:strRef>
              <c:f>'Statewide Tuition &amp; Fees 24-25'!$D$24</c:f>
              <c:strCache>
                <c:ptCount val="1"/>
                <c:pt idx="0">
                  <c:v>Fees/term</c:v>
                </c:pt>
              </c:strCache>
            </c:strRef>
          </c:tx>
          <c:spPr>
            <a:solidFill>
              <a:srgbClr val="C9E2ED"/>
            </a:solidFill>
            <a:ln>
              <a:noFill/>
            </a:ln>
            <a:effectLst/>
          </c:spPr>
          <c:invertIfNegative val="0"/>
          <c:dLbls>
            <c:dLbl>
              <c:idx val="5"/>
              <c:layout>
                <c:manualLayout>
                  <c:x val="-5.327111888791679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967-4E18-818C-1E03640B9277}"/>
                </c:ext>
              </c:extLst>
            </c:dLbl>
            <c:dLbl>
              <c:idx val="11"/>
              <c:layout>
                <c:manualLayout>
                  <c:x val="-6.4528600591593748E-3"/>
                  <c:y val="1.4411373225167331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967-4E18-818C-1E03640B9277}"/>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'Statewide Tuition &amp; Fees 24-25'!$A$25:$B$42</c:f>
              <c:strCache>
                <c:ptCount val="18"/>
                <c:pt idx="0">
                  <c:v>Lane</c:v>
                </c:pt>
                <c:pt idx="1">
                  <c:v>Linn-Benton</c:v>
                </c:pt>
                <c:pt idx="2">
                  <c:v>Columbia Gorge</c:v>
                </c:pt>
                <c:pt idx="3">
                  <c:v>Southwestern</c:v>
                </c:pt>
                <c:pt idx="4">
                  <c:v>Blue Mountain</c:v>
                </c:pt>
                <c:pt idx="5">
                  <c:v>Umpqua</c:v>
                </c:pt>
                <c:pt idx="6">
                  <c:v>Oregon Coast</c:v>
                </c:pt>
                <c:pt idx="7">
                  <c:v>Rogue</c:v>
                </c:pt>
                <c:pt idx="8">
                  <c:v>Mt. Hood</c:v>
                </c:pt>
                <c:pt idx="9">
                  <c:v>Portland</c:v>
                </c:pt>
                <c:pt idx="10">
                  <c:v>Clatsop</c:v>
                </c:pt>
                <c:pt idx="11">
                  <c:v>Chemeketa</c:v>
                </c:pt>
                <c:pt idx="12">
                  <c:v>Treasure Valley</c:v>
                </c:pt>
                <c:pt idx="13">
                  <c:v>Clackamas</c:v>
                </c:pt>
                <c:pt idx="14">
                  <c:v>Central</c:v>
                </c:pt>
                <c:pt idx="15">
                  <c:v>Klamath</c:v>
                </c:pt>
                <c:pt idx="16">
                  <c:v>Tillamook Bay</c:v>
                </c:pt>
                <c:pt idx="17">
                  <c:v>State Average</c:v>
                </c:pt>
              </c:strCache>
            </c:strRef>
          </c:cat>
          <c:val>
            <c:numRef>
              <c:f>'Statewide Tuition &amp; Fees 24-25'!$D$25:$D$42</c:f>
              <c:numCache>
                <c:formatCode>_("$"* #,##0_);_("$"* \(#,##0\);_("$"* "-"??_);_(@_)</c:formatCode>
                <c:ptCount val="18"/>
                <c:pt idx="0">
                  <c:v>291.57</c:v>
                </c:pt>
                <c:pt idx="1">
                  <c:v>222.71999999999997</c:v>
                </c:pt>
                <c:pt idx="2">
                  <c:v>420</c:v>
                </c:pt>
                <c:pt idx="3">
                  <c:v>520</c:v>
                </c:pt>
                <c:pt idx="4">
                  <c:v>459</c:v>
                </c:pt>
                <c:pt idx="5">
                  <c:v>438</c:v>
                </c:pt>
                <c:pt idx="6">
                  <c:v>348</c:v>
                </c:pt>
                <c:pt idx="7">
                  <c:v>288</c:v>
                </c:pt>
                <c:pt idx="8">
                  <c:v>261</c:v>
                </c:pt>
                <c:pt idx="9">
                  <c:v>144</c:v>
                </c:pt>
                <c:pt idx="10">
                  <c:v>198</c:v>
                </c:pt>
                <c:pt idx="11">
                  <c:v>444</c:v>
                </c:pt>
                <c:pt idx="12">
                  <c:v>288</c:v>
                </c:pt>
                <c:pt idx="13">
                  <c:v>186</c:v>
                </c:pt>
                <c:pt idx="14">
                  <c:v>231</c:v>
                </c:pt>
                <c:pt idx="15">
                  <c:v>257</c:v>
                </c:pt>
                <c:pt idx="16">
                  <c:v>312</c:v>
                </c:pt>
                <c:pt idx="17">
                  <c:v>312.25235294117647</c:v>
                </c:pt>
              </c:numCache>
            </c:numRef>
          </c:val>
          <c:extLst>
            <c:ext xmlns:c16="http://schemas.microsoft.com/office/drawing/2014/chart" uri="{C3380CC4-5D6E-409C-BE32-E72D297353CC}">
              <c16:uniqueId val="{00000003-D967-4E18-818C-1E03640B9277}"/>
            </c:ext>
          </c:extLst>
        </c:ser>
        <c:dLbls>
          <c:dLblPos val="inEnd"/>
          <c:showLegendKey val="0"/>
          <c:showVal val="1"/>
          <c:showCatName val="0"/>
          <c:showSerName val="0"/>
          <c:showPercent val="0"/>
          <c:showBubbleSize val="0"/>
        </c:dLbls>
        <c:gapWidth val="54"/>
        <c:overlap val="100"/>
        <c:axId val="613373272"/>
        <c:axId val="613372944"/>
      </c:barChart>
      <c:lineChart>
        <c:grouping val="standard"/>
        <c:varyColors val="0"/>
        <c:ser>
          <c:idx val="2"/>
          <c:order val="2"/>
          <c:tx>
            <c:strRef>
              <c:f>'Statewide Tuition &amp; Fees 24-25'!$E$24</c:f>
              <c:strCache>
                <c:ptCount val="1"/>
                <c:pt idx="0">
                  <c:v>Total/year</c:v>
                </c:pt>
              </c:strCache>
            </c:strRef>
          </c:tx>
          <c:spPr>
            <a:ln w="28575" cap="rnd">
              <a:noFill/>
              <a:round/>
            </a:ln>
            <a:effectLst/>
          </c:spPr>
          <c:marker>
            <c:symbol val="none"/>
          </c:marker>
          <c:dLbls>
            <c:dLbl>
              <c:idx val="0"/>
              <c:layout>
                <c:manualLayout>
                  <c:x val="0.65758381772958996"/>
                  <c:y val="-8.7575335661566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967-4E18-818C-1E03640B9277}"/>
                </c:ext>
              </c:extLst>
            </c:dLbl>
            <c:dLbl>
              <c:idx val="1"/>
              <c:layout>
                <c:manualLayout>
                  <c:x val="0.58218773962155257"/>
                  <c:y val="-7.03004417005114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967-4E18-818C-1E03640B9277}"/>
                </c:ext>
              </c:extLst>
            </c:dLbl>
            <c:dLbl>
              <c:idx val="2"/>
              <c:layout>
                <c:manualLayout>
                  <c:x val="0.52629503511013997"/>
                  <c:y val="-3.5539494616849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967-4E18-818C-1E03640B9277}"/>
                </c:ext>
              </c:extLst>
            </c:dLbl>
            <c:dLbl>
              <c:idx val="3"/>
              <c:layout>
                <c:manualLayout>
                  <c:x val="0.46740542248972816"/>
                  <c:y val="3.52065299600024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967-4E18-818C-1E03640B9277}"/>
                </c:ext>
              </c:extLst>
            </c:dLbl>
            <c:dLbl>
              <c:idx val="4"/>
              <c:layout>
                <c:manualLayout>
                  <c:x val="0.41664258634337387"/>
                  <c:y val="4.64476064479265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967-4E18-818C-1E03640B9277}"/>
                </c:ext>
              </c:extLst>
            </c:dLbl>
            <c:dLbl>
              <c:idx val="5"/>
              <c:layout>
                <c:manualLayout>
                  <c:x val="0.37011336933668632"/>
                  <c:y val="9.09249867821773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967-4E18-818C-1E03640B9277}"/>
                </c:ext>
              </c:extLst>
            </c:dLbl>
            <c:dLbl>
              <c:idx val="6"/>
              <c:layout>
                <c:manualLayout>
                  <c:x val="0.31257341523409049"/>
                  <c:y val="0.130525701848598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967-4E18-818C-1E03640B9277}"/>
                </c:ext>
              </c:extLst>
            </c:dLbl>
            <c:dLbl>
              <c:idx val="7"/>
              <c:layout>
                <c:manualLayout>
                  <c:x val="0.23289877654182117"/>
                  <c:y val="0.142605191344282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967-4E18-818C-1E03640B9277}"/>
                </c:ext>
              </c:extLst>
            </c:dLbl>
            <c:dLbl>
              <c:idx val="8"/>
              <c:layout>
                <c:manualLayout>
                  <c:x val="0.18694885361552019"/>
                  <c:y val="0.188754211328681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967-4E18-818C-1E03640B9277}"/>
                </c:ext>
              </c:extLst>
            </c:dLbl>
            <c:dLbl>
              <c:idx val="9"/>
              <c:layout>
                <c:manualLayout>
                  <c:x val="0.13369406601952533"/>
                  <c:y val="0.232005090343521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967-4E18-818C-1E03640B9277}"/>
                </c:ext>
              </c:extLst>
            </c:dLbl>
            <c:dLbl>
              <c:idx val="10"/>
              <c:layout>
                <c:manualLayout>
                  <c:x val="7.2759349525753622E-2"/>
                  <c:y val="0.2651858259894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967-4E18-818C-1E03640B9277}"/>
                </c:ext>
              </c:extLst>
            </c:dLbl>
            <c:dLbl>
              <c:idx val="11"/>
              <c:layout>
                <c:manualLayout>
                  <c:x val="2.6222611062506077E-2"/>
                  <c:y val="0.30959682084693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967-4E18-818C-1E03640B9277}"/>
                </c:ext>
              </c:extLst>
            </c:dLbl>
            <c:dLbl>
              <c:idx val="12"/>
              <c:layout>
                <c:manualLayout>
                  <c:x val="-2.4159757808051772E-2"/>
                  <c:y val="0.35757321962449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967-4E18-818C-1E03640B9277}"/>
                </c:ext>
              </c:extLst>
            </c:dLbl>
            <c:dLbl>
              <c:idx val="13"/>
              <c:layout>
                <c:manualLayout>
                  <c:x val="-7.165759835576109E-2"/>
                  <c:y val="0.400924417763805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967-4E18-818C-1E03640B9277}"/>
                </c:ext>
              </c:extLst>
            </c:dLbl>
            <c:dLbl>
              <c:idx val="14"/>
              <c:layout>
                <c:manualLayout>
                  <c:x val="-0.12198595594398867"/>
                  <c:y val="0.449604384049466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967-4E18-818C-1E03640B9277}"/>
                </c:ext>
              </c:extLst>
            </c:dLbl>
            <c:dLbl>
              <c:idx val="15"/>
              <c:layout>
                <c:manualLayout>
                  <c:x val="-0.17229269901471739"/>
                  <c:y val="0.492511332949245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967-4E18-818C-1E03640B9277}"/>
                </c:ext>
              </c:extLst>
            </c:dLbl>
            <c:dLbl>
              <c:idx val="16"/>
              <c:layout>
                <c:manualLayout>
                  <c:x val="-0.23237773288810104"/>
                  <c:y val="0.526389708828557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967-4E18-818C-1E03640B9277}"/>
                </c:ext>
              </c:extLst>
            </c:dLbl>
            <c:dLbl>
              <c:idx val="17"/>
              <c:layout>
                <c:manualLayout>
                  <c:x val="-0.20797559467370244"/>
                  <c:y val="0.62873581306798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967-4E18-818C-1E03640B9277}"/>
                </c:ext>
              </c:extLst>
            </c:dLbl>
            <c:spPr>
              <a:noFill/>
              <a:ln>
                <a:noFill/>
              </a:ln>
              <a:effectLst/>
            </c:spPr>
            <c:txPr>
              <a:bodyPr rot="0" spcFirstLastPara="1" vertOverflow="ellipsis" vert="horz" wrap="square" anchor="ctr" anchorCtr="1"/>
              <a:lstStyle/>
              <a:p>
                <a:pPr algn="r">
                  <a:defRPr sz="1050" b="1" i="0" u="none" strike="noStrike" kern="1200" baseline="0">
                    <a:solidFill>
                      <a:schemeClr val="bg1"/>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'Statewide Tuition &amp; Fees 24-25'!$E$25:$E$42</c:f>
              <c:numCache>
                <c:formatCode>_("$"* #,##0_);_("$"* \(#,##0\);_("$"* "-"??_);_(@_)</c:formatCode>
                <c:ptCount val="18"/>
                <c:pt idx="0">
                  <c:v>6076.71</c:v>
                </c:pt>
                <c:pt idx="1">
                  <c:v>5853.6</c:v>
                </c:pt>
                <c:pt idx="2">
                  <c:v>5760</c:v>
                </c:pt>
                <c:pt idx="3">
                  <c:v>5664</c:v>
                </c:pt>
                <c:pt idx="4">
                  <c:v>5661</c:v>
                </c:pt>
                <c:pt idx="5">
                  <c:v>5634</c:v>
                </c:pt>
                <c:pt idx="6">
                  <c:v>5544</c:v>
                </c:pt>
                <c:pt idx="7">
                  <c:v>5256</c:v>
                </c:pt>
                <c:pt idx="8">
                  <c:v>5247</c:v>
                </c:pt>
                <c:pt idx="9">
                  <c:v>5220</c:v>
                </c:pt>
                <c:pt idx="10">
                  <c:v>5094</c:v>
                </c:pt>
                <c:pt idx="11">
                  <c:v>5076</c:v>
                </c:pt>
                <c:pt idx="12">
                  <c:v>5076</c:v>
                </c:pt>
                <c:pt idx="13">
                  <c:v>5058</c:v>
                </c:pt>
                <c:pt idx="14">
                  <c:v>5049</c:v>
                </c:pt>
                <c:pt idx="15">
                  <c:v>5019</c:v>
                </c:pt>
                <c:pt idx="16">
                  <c:v>4896</c:v>
                </c:pt>
                <c:pt idx="17">
                  <c:v>5363.7829411764706</c:v>
                </c:pt>
              </c:numCache>
            </c:numRef>
          </c:val>
          <c:smooth val="0"/>
          <c:extLst>
            <c:ext xmlns:c16="http://schemas.microsoft.com/office/drawing/2014/chart" uri="{C3380CC4-5D6E-409C-BE32-E72D297353CC}">
              <c16:uniqueId val="{00000016-D967-4E18-818C-1E03640B9277}"/>
            </c:ext>
          </c:extLst>
        </c:ser>
        <c:dLbls>
          <c:showLegendKey val="0"/>
          <c:showVal val="0"/>
          <c:showCatName val="0"/>
          <c:showSerName val="0"/>
          <c:showPercent val="0"/>
          <c:showBubbleSize val="0"/>
        </c:dLbls>
        <c:marker val="1"/>
        <c:smooth val="0"/>
        <c:axId val="805182760"/>
        <c:axId val="805186696"/>
      </c:lineChart>
      <c:catAx>
        <c:axId val="6133732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en-US"/>
          </a:p>
        </c:txPr>
        <c:crossAx val="613372944"/>
        <c:crosses val="autoZero"/>
        <c:auto val="1"/>
        <c:lblAlgn val="ctr"/>
        <c:lblOffset val="100"/>
        <c:noMultiLvlLbl val="0"/>
      </c:catAx>
      <c:valAx>
        <c:axId val="613372944"/>
        <c:scaling>
          <c:orientation val="minMax"/>
        </c:scaling>
        <c:delete val="1"/>
        <c:axPos val="t"/>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crossAx val="613373272"/>
        <c:crosses val="autoZero"/>
        <c:crossBetween val="between"/>
      </c:valAx>
      <c:valAx>
        <c:axId val="805186696"/>
        <c:scaling>
          <c:orientation val="minMax"/>
        </c:scaling>
        <c:delete val="1"/>
        <c:axPos val="r"/>
        <c:numFmt formatCode="_(&quot;$&quot;* #,##0_);_(&quot;$&quot;* \(#,##0\);_(&quot;$&quot;* &quot;-&quot;??_);_(@_)" sourceLinked="1"/>
        <c:majorTickMark val="out"/>
        <c:minorTickMark val="none"/>
        <c:tickLblPos val="nextTo"/>
        <c:crossAx val="805182760"/>
        <c:crosses val="max"/>
        <c:crossBetween val="between"/>
      </c:valAx>
      <c:catAx>
        <c:axId val="805182760"/>
        <c:scaling>
          <c:orientation val="minMax"/>
        </c:scaling>
        <c:delete val="1"/>
        <c:axPos val="b"/>
        <c:numFmt formatCode="General" sourceLinked="1"/>
        <c:majorTickMark val="out"/>
        <c:minorTickMark val="none"/>
        <c:tickLblPos val="nextTo"/>
        <c:crossAx val="80518669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entury Gothic" panose="020B0502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Sheet1!$A$48</c:f>
              <c:strCache>
                <c:ptCount val="1"/>
                <c:pt idx="0">
                  <c:v>2021-22</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Sheet1!$B$47:$E$47</c:f>
              <c:strCache>
                <c:ptCount val="4"/>
                <c:pt idx="0">
                  <c:v>Financial Need</c:v>
                </c:pt>
                <c:pt idx="1">
                  <c:v>Adult Learners</c:v>
                </c:pt>
                <c:pt idx="2">
                  <c:v>BILAPOC</c:v>
                </c:pt>
                <c:pt idx="3">
                  <c:v>CTE</c:v>
                </c:pt>
              </c:strCache>
            </c:strRef>
          </c:cat>
          <c:val>
            <c:numRef>
              <c:f>Sheet1!$B$48:$E$48</c:f>
              <c:numCache>
                <c:formatCode>0%</c:formatCode>
                <c:ptCount val="4"/>
                <c:pt idx="0">
                  <c:v>0.21</c:v>
                </c:pt>
                <c:pt idx="1">
                  <c:v>0.55000000000000004</c:v>
                </c:pt>
                <c:pt idx="2">
                  <c:v>0.17</c:v>
                </c:pt>
                <c:pt idx="3">
                  <c:v>0.5</c:v>
                </c:pt>
              </c:numCache>
            </c:numRef>
          </c:val>
          <c:extLst>
            <c:ext xmlns:c16="http://schemas.microsoft.com/office/drawing/2014/chart" uri="{C3380CC4-5D6E-409C-BE32-E72D297353CC}">
              <c16:uniqueId val="{00000000-8300-4397-9A69-4679FB09CDB8}"/>
            </c:ext>
          </c:extLst>
        </c:ser>
        <c:ser>
          <c:idx val="1"/>
          <c:order val="1"/>
          <c:tx>
            <c:strRef>
              <c:f>Sheet1!$A$49</c:f>
              <c:strCache>
                <c:ptCount val="1"/>
                <c:pt idx="0">
                  <c:v>2022-23</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Sheet1!$B$47:$E$47</c:f>
              <c:strCache>
                <c:ptCount val="4"/>
                <c:pt idx="0">
                  <c:v>Financial Need</c:v>
                </c:pt>
                <c:pt idx="1">
                  <c:v>Adult Learners</c:v>
                </c:pt>
                <c:pt idx="2">
                  <c:v>BILAPOC</c:v>
                </c:pt>
                <c:pt idx="3">
                  <c:v>CTE</c:v>
                </c:pt>
              </c:strCache>
            </c:strRef>
          </c:cat>
          <c:val>
            <c:numRef>
              <c:f>Sheet1!$B$49:$E$49</c:f>
              <c:numCache>
                <c:formatCode>0%</c:formatCode>
                <c:ptCount val="4"/>
                <c:pt idx="0">
                  <c:v>0.21</c:v>
                </c:pt>
                <c:pt idx="1">
                  <c:v>0.53</c:v>
                </c:pt>
                <c:pt idx="2">
                  <c:v>0.19</c:v>
                </c:pt>
                <c:pt idx="3">
                  <c:v>0.53</c:v>
                </c:pt>
              </c:numCache>
            </c:numRef>
          </c:val>
          <c:extLst>
            <c:ext xmlns:c16="http://schemas.microsoft.com/office/drawing/2014/chart" uri="{C3380CC4-5D6E-409C-BE32-E72D297353CC}">
              <c16:uniqueId val="{00000001-8300-4397-9A69-4679FB09CDB8}"/>
            </c:ext>
          </c:extLst>
        </c:ser>
        <c:ser>
          <c:idx val="2"/>
          <c:order val="2"/>
          <c:tx>
            <c:strRef>
              <c:f>Sheet1!$A$50</c:f>
              <c:strCache>
                <c:ptCount val="1"/>
                <c:pt idx="0">
                  <c:v>2023-24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Sheet1!$B$47:$E$47</c:f>
              <c:strCache>
                <c:ptCount val="4"/>
                <c:pt idx="0">
                  <c:v>Financial Need</c:v>
                </c:pt>
                <c:pt idx="1">
                  <c:v>Adult Learners</c:v>
                </c:pt>
                <c:pt idx="2">
                  <c:v>BILAPOC</c:v>
                </c:pt>
                <c:pt idx="3">
                  <c:v>CTE</c:v>
                </c:pt>
              </c:strCache>
            </c:strRef>
          </c:cat>
          <c:val>
            <c:numRef>
              <c:f>Sheet1!$B$50:$E$50</c:f>
              <c:numCache>
                <c:formatCode>0%</c:formatCode>
                <c:ptCount val="4"/>
                <c:pt idx="0">
                  <c:v>0.22</c:v>
                </c:pt>
                <c:pt idx="1">
                  <c:v>0.53</c:v>
                </c:pt>
                <c:pt idx="2">
                  <c:v>0.19</c:v>
                </c:pt>
                <c:pt idx="3">
                  <c:v>0.51</c:v>
                </c:pt>
              </c:numCache>
            </c:numRef>
          </c:val>
          <c:extLst>
            <c:ext xmlns:c16="http://schemas.microsoft.com/office/drawing/2014/chart" uri="{C3380CC4-5D6E-409C-BE32-E72D297353CC}">
              <c16:uniqueId val="{00000002-8300-4397-9A69-4679FB09CDB8}"/>
            </c:ext>
          </c:extLst>
        </c:ser>
        <c:ser>
          <c:idx val="3"/>
          <c:order val="3"/>
          <c:tx>
            <c:strRef>
              <c:f>Sheet1!$A$51</c:f>
              <c:strCache>
                <c:ptCount val="1"/>
                <c:pt idx="0">
                  <c:v>2024-25</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Sheet1!$B$47:$E$47</c:f>
              <c:strCache>
                <c:ptCount val="4"/>
                <c:pt idx="0">
                  <c:v>Financial Need</c:v>
                </c:pt>
                <c:pt idx="1">
                  <c:v>Adult Learners</c:v>
                </c:pt>
                <c:pt idx="2">
                  <c:v>BILAPOC</c:v>
                </c:pt>
                <c:pt idx="3">
                  <c:v>CTE</c:v>
                </c:pt>
              </c:strCache>
            </c:strRef>
          </c:cat>
          <c:val>
            <c:numRef>
              <c:f>Sheet1!$B$51:$E$51</c:f>
              <c:numCache>
                <c:formatCode>0%</c:formatCode>
                <c:ptCount val="4"/>
                <c:pt idx="0">
                  <c:v>0.24</c:v>
                </c:pt>
                <c:pt idx="1">
                  <c:v>0.51</c:v>
                </c:pt>
                <c:pt idx="2">
                  <c:v>0.2</c:v>
                </c:pt>
                <c:pt idx="3">
                  <c:v>0.48</c:v>
                </c:pt>
              </c:numCache>
            </c:numRef>
          </c:val>
          <c:extLst>
            <c:ext xmlns:c16="http://schemas.microsoft.com/office/drawing/2014/chart" uri="{C3380CC4-5D6E-409C-BE32-E72D297353CC}">
              <c16:uniqueId val="{00000003-8300-4397-9A69-4679FB09CDB8}"/>
            </c:ext>
          </c:extLst>
        </c:ser>
        <c:dLbls>
          <c:dLblPos val="outEnd"/>
          <c:showLegendKey val="0"/>
          <c:showVal val="1"/>
          <c:showCatName val="0"/>
          <c:showSerName val="0"/>
          <c:showPercent val="0"/>
          <c:showBubbleSize val="0"/>
        </c:dLbls>
        <c:gapWidth val="219"/>
        <c:overlap val="-27"/>
        <c:axId val="1007053056"/>
        <c:axId val="1007055968"/>
      </c:barChart>
      <c:catAx>
        <c:axId val="1007053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07055968"/>
        <c:crosses val="autoZero"/>
        <c:auto val="1"/>
        <c:lblAlgn val="ctr"/>
        <c:lblOffset val="100"/>
        <c:noMultiLvlLbl val="0"/>
      </c:catAx>
      <c:valAx>
        <c:axId val="1007055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07053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sz="1050">
          <a:latin typeface="Century Gothic" panose="020B0502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Sheet1!$A$131</c:f>
              <c:strCache>
                <c:ptCount val="1"/>
                <c:pt idx="0">
                  <c:v>2021-22</c:v>
                </c:pt>
              </c:strCache>
            </c:strRef>
          </c:tx>
          <c:spPr>
            <a:solidFill>
              <a:schemeClr val="accent1"/>
            </a:solidFill>
            <a:ln>
              <a:noFill/>
            </a:ln>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Sheet1!$B$130:$E$130</c:f>
              <c:strCache>
                <c:ptCount val="4"/>
                <c:pt idx="0">
                  <c:v>Headcount</c:v>
                </c:pt>
                <c:pt idx="1">
                  <c:v>FTE</c:v>
                </c:pt>
                <c:pt idx="2">
                  <c:v>Courses</c:v>
                </c:pt>
                <c:pt idx="3">
                  <c:v>Sections</c:v>
                </c:pt>
              </c:strCache>
            </c:strRef>
          </c:cat>
          <c:val>
            <c:numRef>
              <c:f>Sheet1!$B$131:$E$131</c:f>
              <c:numCache>
                <c:formatCode>0</c:formatCode>
                <c:ptCount val="4"/>
                <c:pt idx="0">
                  <c:v>3381</c:v>
                </c:pt>
                <c:pt idx="1">
                  <c:v>1044</c:v>
                </c:pt>
                <c:pt idx="2">
                  <c:v>231</c:v>
                </c:pt>
                <c:pt idx="3">
                  <c:v>573</c:v>
                </c:pt>
              </c:numCache>
            </c:numRef>
          </c:val>
          <c:extLst>
            <c:ext xmlns:c16="http://schemas.microsoft.com/office/drawing/2014/chart" uri="{C3380CC4-5D6E-409C-BE32-E72D297353CC}">
              <c16:uniqueId val="{00000000-DA5F-493E-85EB-BD97D0F5A09D}"/>
            </c:ext>
          </c:extLst>
        </c:ser>
        <c:ser>
          <c:idx val="1"/>
          <c:order val="1"/>
          <c:tx>
            <c:strRef>
              <c:f>Sheet1!$A$132</c:f>
              <c:strCache>
                <c:ptCount val="1"/>
                <c:pt idx="0">
                  <c:v>2022-23</c:v>
                </c:pt>
              </c:strCache>
            </c:strRef>
          </c:tx>
          <c:spPr>
            <a:solidFill>
              <a:schemeClr val="accent2"/>
            </a:solidFill>
            <a:ln>
              <a:noFill/>
            </a:ln>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Sheet1!$B$130:$E$130</c:f>
              <c:strCache>
                <c:ptCount val="4"/>
                <c:pt idx="0">
                  <c:v>Headcount</c:v>
                </c:pt>
                <c:pt idx="1">
                  <c:v>FTE</c:v>
                </c:pt>
                <c:pt idx="2">
                  <c:v>Courses</c:v>
                </c:pt>
                <c:pt idx="3">
                  <c:v>Sections</c:v>
                </c:pt>
              </c:strCache>
            </c:strRef>
          </c:cat>
          <c:val>
            <c:numRef>
              <c:f>Sheet1!$B$132:$E$132</c:f>
              <c:numCache>
                <c:formatCode>0</c:formatCode>
                <c:ptCount val="4"/>
                <c:pt idx="0">
                  <c:v>3149</c:v>
                </c:pt>
                <c:pt idx="1">
                  <c:v>930</c:v>
                </c:pt>
                <c:pt idx="2">
                  <c:v>236</c:v>
                </c:pt>
                <c:pt idx="3">
                  <c:v>530</c:v>
                </c:pt>
              </c:numCache>
            </c:numRef>
          </c:val>
          <c:extLst>
            <c:ext xmlns:c16="http://schemas.microsoft.com/office/drawing/2014/chart" uri="{C3380CC4-5D6E-409C-BE32-E72D297353CC}">
              <c16:uniqueId val="{00000001-DA5F-493E-85EB-BD97D0F5A09D}"/>
            </c:ext>
          </c:extLst>
        </c:ser>
        <c:ser>
          <c:idx val="2"/>
          <c:order val="2"/>
          <c:tx>
            <c:strRef>
              <c:f>Sheet1!$A$133</c:f>
              <c:strCache>
                <c:ptCount val="1"/>
                <c:pt idx="0">
                  <c:v>2023-24</c:v>
                </c:pt>
              </c:strCache>
            </c:strRef>
          </c:tx>
          <c:spPr>
            <a:solidFill>
              <a:schemeClr val="accent3"/>
            </a:solidFill>
            <a:ln>
              <a:noFill/>
            </a:ln>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Sheet1!$B$130:$E$130</c:f>
              <c:strCache>
                <c:ptCount val="4"/>
                <c:pt idx="0">
                  <c:v>Headcount</c:v>
                </c:pt>
                <c:pt idx="1">
                  <c:v>FTE</c:v>
                </c:pt>
                <c:pt idx="2">
                  <c:v>Courses</c:v>
                </c:pt>
                <c:pt idx="3">
                  <c:v>Sections</c:v>
                </c:pt>
              </c:strCache>
            </c:strRef>
          </c:cat>
          <c:val>
            <c:numRef>
              <c:f>Sheet1!$B$133:$E$133</c:f>
              <c:numCache>
                <c:formatCode>0</c:formatCode>
                <c:ptCount val="4"/>
                <c:pt idx="0">
                  <c:v>3442</c:v>
                </c:pt>
                <c:pt idx="1">
                  <c:v>1020</c:v>
                </c:pt>
                <c:pt idx="2">
                  <c:v>254</c:v>
                </c:pt>
                <c:pt idx="3">
                  <c:v>542</c:v>
                </c:pt>
              </c:numCache>
            </c:numRef>
          </c:val>
          <c:extLst>
            <c:ext xmlns:c16="http://schemas.microsoft.com/office/drawing/2014/chart" uri="{C3380CC4-5D6E-409C-BE32-E72D297353CC}">
              <c16:uniqueId val="{00000002-DA5F-493E-85EB-BD97D0F5A09D}"/>
            </c:ext>
          </c:extLst>
        </c:ser>
        <c:ser>
          <c:idx val="3"/>
          <c:order val="3"/>
          <c:tx>
            <c:strRef>
              <c:f>Sheet1!$A$134</c:f>
              <c:strCache>
                <c:ptCount val="1"/>
                <c:pt idx="0">
                  <c:v>2024-25</c:v>
                </c:pt>
              </c:strCache>
            </c:strRef>
          </c:tx>
          <c:spPr>
            <a:solidFill>
              <a:schemeClr val="accent4"/>
            </a:solidFill>
            <a:ln>
              <a:noFill/>
            </a:ln>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Sheet1!$B$130:$E$130</c:f>
              <c:strCache>
                <c:ptCount val="4"/>
                <c:pt idx="0">
                  <c:v>Headcount</c:v>
                </c:pt>
                <c:pt idx="1">
                  <c:v>FTE</c:v>
                </c:pt>
                <c:pt idx="2">
                  <c:v>Courses</c:v>
                </c:pt>
                <c:pt idx="3">
                  <c:v>Sections</c:v>
                </c:pt>
              </c:strCache>
            </c:strRef>
          </c:cat>
          <c:val>
            <c:numRef>
              <c:f>Sheet1!$B$134:$E$134</c:f>
              <c:numCache>
                <c:formatCode>0</c:formatCode>
                <c:ptCount val="4"/>
                <c:pt idx="0">
                  <c:v>3474</c:v>
                </c:pt>
                <c:pt idx="1">
                  <c:v>1091</c:v>
                </c:pt>
                <c:pt idx="2">
                  <c:v>262</c:v>
                </c:pt>
                <c:pt idx="3">
                  <c:v>597</c:v>
                </c:pt>
              </c:numCache>
            </c:numRef>
          </c:val>
          <c:extLst>
            <c:ext xmlns:c16="http://schemas.microsoft.com/office/drawing/2014/chart" uri="{C3380CC4-5D6E-409C-BE32-E72D297353CC}">
              <c16:uniqueId val="{00000003-DA5F-493E-85EB-BD97D0F5A09D}"/>
            </c:ext>
          </c:extLst>
        </c:ser>
        <c:dLbls>
          <c:dLblPos val="outEnd"/>
          <c:showLegendKey val="0"/>
          <c:showVal val="1"/>
          <c:showCatName val="0"/>
          <c:showSerName val="0"/>
          <c:showPercent val="0"/>
          <c:showBubbleSize val="0"/>
        </c:dLbls>
        <c:gapWidth val="219"/>
        <c:overlap val="-27"/>
        <c:axId val="1050722784"/>
        <c:axId val="1050719456"/>
      </c:barChart>
      <c:catAx>
        <c:axId val="1050722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0719456"/>
        <c:crosses val="autoZero"/>
        <c:auto val="1"/>
        <c:lblAlgn val="ctr"/>
        <c:lblOffset val="100"/>
        <c:noMultiLvlLbl val="0"/>
      </c:catAx>
      <c:valAx>
        <c:axId val="1050719456"/>
        <c:scaling>
          <c:orientation val="minMax"/>
          <c:max val="4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0722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sz="1100">
          <a:latin typeface="Century Gothic" panose="020B0502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Sheet1!$A$63:$A$66</c:f>
              <c:strCache>
                <c:ptCount val="4"/>
                <c:pt idx="0">
                  <c:v>2020-21</c:v>
                </c:pt>
                <c:pt idx="1">
                  <c:v>2021-22</c:v>
                </c:pt>
                <c:pt idx="2">
                  <c:v>2022-23</c:v>
                </c:pt>
                <c:pt idx="3">
                  <c:v>2023-24</c:v>
                </c:pt>
              </c:strCache>
            </c:strRef>
          </c:cat>
          <c:val>
            <c:numRef>
              <c:f>Sheet1!$B$63:$B$66</c:f>
              <c:numCache>
                <c:formatCode>General</c:formatCode>
                <c:ptCount val="4"/>
                <c:pt idx="0">
                  <c:v>20</c:v>
                </c:pt>
                <c:pt idx="1">
                  <c:v>73</c:v>
                </c:pt>
                <c:pt idx="2">
                  <c:v>71</c:v>
                </c:pt>
                <c:pt idx="3">
                  <c:v>129</c:v>
                </c:pt>
              </c:numCache>
            </c:numRef>
          </c:val>
          <c:extLst>
            <c:ext xmlns:c16="http://schemas.microsoft.com/office/drawing/2014/chart" uri="{C3380CC4-5D6E-409C-BE32-E72D297353CC}">
              <c16:uniqueId val="{00000000-C263-40F3-BFAD-B8C076F8EA4C}"/>
            </c:ext>
          </c:extLst>
        </c:ser>
        <c:dLbls>
          <c:dLblPos val="outEnd"/>
          <c:showLegendKey val="0"/>
          <c:showVal val="1"/>
          <c:showCatName val="0"/>
          <c:showSerName val="0"/>
          <c:showPercent val="0"/>
          <c:showBubbleSize val="0"/>
        </c:dLbls>
        <c:gapWidth val="219"/>
        <c:overlap val="-27"/>
        <c:axId val="1059370944"/>
        <c:axId val="1059367200"/>
      </c:barChart>
      <c:catAx>
        <c:axId val="105937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9367200"/>
        <c:crosses val="autoZero"/>
        <c:auto val="1"/>
        <c:lblAlgn val="ctr"/>
        <c:lblOffset val="100"/>
        <c:noMultiLvlLbl val="0"/>
      </c:catAx>
      <c:valAx>
        <c:axId val="1059367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9370944"/>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100">
          <a:latin typeface="Century Gothic" panose="020B0502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631330230724285E-2"/>
          <c:y val="5.6160221800316511E-2"/>
          <c:w val="0.88251292472054188"/>
          <c:h val="0.70385014622193154"/>
        </c:manualLayout>
      </c:layout>
      <c:barChart>
        <c:barDir val="col"/>
        <c:grouping val="clustered"/>
        <c:varyColors val="0"/>
        <c:ser>
          <c:idx val="0"/>
          <c:order val="0"/>
          <c:tx>
            <c:strRef>
              <c:f>Sheet1!$A$150</c:f>
              <c:strCache>
                <c:ptCount val="1"/>
                <c:pt idx="0">
                  <c:v>2021-22</c:v>
                </c:pt>
              </c:strCache>
            </c:strRef>
          </c:tx>
          <c:spPr>
            <a:solidFill>
              <a:schemeClr val="accent1"/>
            </a:solidFill>
            <a:ln>
              <a:noFill/>
            </a:ln>
            <a:effectLst/>
          </c:spPr>
          <c:invertIfNegative val="0"/>
          <c:dLbls>
            <c:spPr>
              <a:noFill/>
              <a:ln>
                <a:noFill/>
              </a:ln>
              <a:effectLst/>
            </c:spPr>
            <c:txPr>
              <a:bodyPr rot="-5400000" spcFirstLastPara="1" vertOverflow="ellipsis" wrap="square" anchor="ctr" anchorCtr="1"/>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Sheet1!$B$149:$E$149</c:f>
              <c:strCache>
                <c:ptCount val="4"/>
                <c:pt idx="0">
                  <c:v>Credit Headcount</c:v>
                </c:pt>
                <c:pt idx="1">
                  <c:v>Noncredit Headcount</c:v>
                </c:pt>
                <c:pt idx="2">
                  <c:v>CTE Completions</c:v>
                </c:pt>
                <c:pt idx="3">
                  <c:v>Noncredit Completions</c:v>
                </c:pt>
              </c:strCache>
            </c:strRef>
          </c:cat>
          <c:val>
            <c:numRef>
              <c:f>Sheet1!$B$150:$E$150</c:f>
              <c:numCache>
                <c:formatCode>0</c:formatCode>
                <c:ptCount val="4"/>
                <c:pt idx="0">
                  <c:v>3345</c:v>
                </c:pt>
                <c:pt idx="1">
                  <c:v>3215</c:v>
                </c:pt>
                <c:pt idx="2">
                  <c:v>321</c:v>
                </c:pt>
                <c:pt idx="3">
                  <c:v>3995</c:v>
                </c:pt>
              </c:numCache>
            </c:numRef>
          </c:val>
          <c:extLst>
            <c:ext xmlns:c16="http://schemas.microsoft.com/office/drawing/2014/chart" uri="{C3380CC4-5D6E-409C-BE32-E72D297353CC}">
              <c16:uniqueId val="{00000000-C51F-4B7F-B83A-F7F390A284E1}"/>
            </c:ext>
          </c:extLst>
        </c:ser>
        <c:ser>
          <c:idx val="1"/>
          <c:order val="1"/>
          <c:tx>
            <c:strRef>
              <c:f>Sheet1!$A$151</c:f>
              <c:strCache>
                <c:ptCount val="1"/>
                <c:pt idx="0">
                  <c:v>2022-23</c:v>
                </c:pt>
              </c:strCache>
            </c:strRef>
          </c:tx>
          <c:spPr>
            <a:solidFill>
              <a:schemeClr val="accent2"/>
            </a:solidFill>
            <a:ln>
              <a:noFill/>
            </a:ln>
            <a:effectLst/>
          </c:spPr>
          <c:invertIfNegative val="0"/>
          <c:dLbls>
            <c:spPr>
              <a:noFill/>
              <a:ln>
                <a:noFill/>
              </a:ln>
              <a:effectLst/>
            </c:spPr>
            <c:txPr>
              <a:bodyPr rot="-5400000" spcFirstLastPara="1" vertOverflow="ellipsis" wrap="square" anchor="ctr" anchorCtr="1"/>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Sheet1!$B$149:$E$149</c:f>
              <c:strCache>
                <c:ptCount val="4"/>
                <c:pt idx="0">
                  <c:v>Credit Headcount</c:v>
                </c:pt>
                <c:pt idx="1">
                  <c:v>Noncredit Headcount</c:v>
                </c:pt>
                <c:pt idx="2">
                  <c:v>CTE Completions</c:v>
                </c:pt>
                <c:pt idx="3">
                  <c:v>Noncredit Completions</c:v>
                </c:pt>
              </c:strCache>
            </c:strRef>
          </c:cat>
          <c:val>
            <c:numRef>
              <c:f>Sheet1!$B$151:$E$151</c:f>
              <c:numCache>
                <c:formatCode>0</c:formatCode>
                <c:ptCount val="4"/>
                <c:pt idx="0">
                  <c:v>3685</c:v>
                </c:pt>
                <c:pt idx="1">
                  <c:v>3305</c:v>
                </c:pt>
                <c:pt idx="2">
                  <c:v>333</c:v>
                </c:pt>
                <c:pt idx="3">
                  <c:v>4504</c:v>
                </c:pt>
              </c:numCache>
            </c:numRef>
          </c:val>
          <c:extLst>
            <c:ext xmlns:c16="http://schemas.microsoft.com/office/drawing/2014/chart" uri="{C3380CC4-5D6E-409C-BE32-E72D297353CC}">
              <c16:uniqueId val="{00000001-C51F-4B7F-B83A-F7F390A284E1}"/>
            </c:ext>
          </c:extLst>
        </c:ser>
        <c:ser>
          <c:idx val="2"/>
          <c:order val="2"/>
          <c:tx>
            <c:strRef>
              <c:f>Sheet1!$A$152</c:f>
              <c:strCache>
                <c:ptCount val="1"/>
                <c:pt idx="0">
                  <c:v>2023-24</c:v>
                </c:pt>
              </c:strCache>
            </c:strRef>
          </c:tx>
          <c:spPr>
            <a:solidFill>
              <a:schemeClr val="accent3"/>
            </a:solidFill>
            <a:ln>
              <a:noFill/>
            </a:ln>
            <a:effectLst/>
          </c:spPr>
          <c:invertIfNegative val="0"/>
          <c:dLbls>
            <c:spPr>
              <a:noFill/>
              <a:ln>
                <a:noFill/>
              </a:ln>
              <a:effectLst/>
            </c:spPr>
            <c:txPr>
              <a:bodyPr rot="-5400000" spcFirstLastPara="1" vertOverflow="ellipsis" wrap="square" anchor="ctr" anchorCtr="1"/>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Sheet1!$B$149:$E$149</c:f>
              <c:strCache>
                <c:ptCount val="4"/>
                <c:pt idx="0">
                  <c:v>Credit Headcount</c:v>
                </c:pt>
                <c:pt idx="1">
                  <c:v>Noncredit Headcount</c:v>
                </c:pt>
                <c:pt idx="2">
                  <c:v>CTE Completions</c:v>
                </c:pt>
                <c:pt idx="3">
                  <c:v>Noncredit Completions</c:v>
                </c:pt>
              </c:strCache>
            </c:strRef>
          </c:cat>
          <c:val>
            <c:numRef>
              <c:f>Sheet1!$B$152:$E$152</c:f>
              <c:numCache>
                <c:formatCode>0</c:formatCode>
                <c:ptCount val="4"/>
                <c:pt idx="0">
                  <c:v>3827</c:v>
                </c:pt>
                <c:pt idx="1">
                  <c:v>3338</c:v>
                </c:pt>
                <c:pt idx="2">
                  <c:v>319</c:v>
                </c:pt>
                <c:pt idx="3">
                  <c:v>4546</c:v>
                </c:pt>
              </c:numCache>
            </c:numRef>
          </c:val>
          <c:extLst>
            <c:ext xmlns:c16="http://schemas.microsoft.com/office/drawing/2014/chart" uri="{C3380CC4-5D6E-409C-BE32-E72D297353CC}">
              <c16:uniqueId val="{00000002-C51F-4B7F-B83A-F7F390A284E1}"/>
            </c:ext>
          </c:extLst>
        </c:ser>
        <c:ser>
          <c:idx val="3"/>
          <c:order val="3"/>
          <c:tx>
            <c:strRef>
              <c:f>Sheet1!$A$153</c:f>
              <c:strCache>
                <c:ptCount val="1"/>
                <c:pt idx="0">
                  <c:v>2024-25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Sheet1!$B$149:$E$149</c:f>
              <c:strCache>
                <c:ptCount val="4"/>
                <c:pt idx="0">
                  <c:v>Credit Headcount</c:v>
                </c:pt>
                <c:pt idx="1">
                  <c:v>Noncredit Headcount</c:v>
                </c:pt>
                <c:pt idx="2">
                  <c:v>CTE Completions</c:v>
                </c:pt>
                <c:pt idx="3">
                  <c:v>Noncredit Completions</c:v>
                </c:pt>
              </c:strCache>
            </c:strRef>
          </c:cat>
          <c:val>
            <c:numRef>
              <c:f>Sheet1!$B$153:$E$153</c:f>
              <c:numCache>
                <c:formatCode>0</c:formatCode>
                <c:ptCount val="4"/>
                <c:pt idx="0">
                  <c:v>3878</c:v>
                </c:pt>
                <c:pt idx="1">
                  <c:v>2842</c:v>
                </c:pt>
              </c:numCache>
            </c:numRef>
          </c:val>
          <c:extLst>
            <c:ext xmlns:c16="http://schemas.microsoft.com/office/drawing/2014/chart" uri="{C3380CC4-5D6E-409C-BE32-E72D297353CC}">
              <c16:uniqueId val="{00000003-C51F-4B7F-B83A-F7F390A284E1}"/>
            </c:ext>
          </c:extLst>
        </c:ser>
        <c:dLbls>
          <c:dLblPos val="outEnd"/>
          <c:showLegendKey val="0"/>
          <c:showVal val="1"/>
          <c:showCatName val="0"/>
          <c:showSerName val="0"/>
          <c:showPercent val="0"/>
          <c:showBubbleSize val="0"/>
        </c:dLbls>
        <c:gapWidth val="219"/>
        <c:overlap val="-27"/>
        <c:axId val="1063050768"/>
        <c:axId val="920623664"/>
      </c:barChart>
      <c:catAx>
        <c:axId val="1063050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920623664"/>
        <c:crosses val="autoZero"/>
        <c:auto val="1"/>
        <c:lblAlgn val="ctr"/>
        <c:lblOffset val="100"/>
        <c:noMultiLvlLbl val="0"/>
      </c:catAx>
      <c:valAx>
        <c:axId val="9206236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63050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sz="1100">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02DAF98-0408-484B-8DDB-B810F5CAEC67}" type="datetimeFigureOut">
              <a:rPr lang="en-US" smtClean="0"/>
              <a:t>6/13/2025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5C0B93B-4F69-4BC0-B074-786F41EA70CF}" type="slidenum">
              <a:rPr lang="en-US" smtClean="0"/>
              <a:t>‹#›</a:t>
            </a:fld>
            <a:endParaRPr lang="en-US"/>
          </a:p>
        </p:txBody>
      </p:sp>
    </p:spTree>
    <p:extLst>
      <p:ext uri="{BB962C8B-B14F-4D97-AF65-F5344CB8AC3E}">
        <p14:creationId xmlns:p14="http://schemas.microsoft.com/office/powerpoint/2010/main" val="2534231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a:t>
            </a:fld>
            <a:endParaRPr lang="en-US"/>
          </a:p>
        </p:txBody>
      </p:sp>
    </p:spTree>
    <p:extLst>
      <p:ext uri="{BB962C8B-B14F-4D97-AF65-F5344CB8AC3E}">
        <p14:creationId xmlns:p14="http://schemas.microsoft.com/office/powerpoint/2010/main" val="274260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Alicia</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10</a:t>
            </a:fld>
            <a:endParaRPr lang="en-US"/>
          </a:p>
        </p:txBody>
      </p:sp>
    </p:spTree>
    <p:extLst>
      <p:ext uri="{BB962C8B-B14F-4D97-AF65-F5344CB8AC3E}">
        <p14:creationId xmlns:p14="http://schemas.microsoft.com/office/powerpoint/2010/main" val="401270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11</a:t>
            </a:fld>
            <a:endParaRPr lang="en-US"/>
          </a:p>
        </p:txBody>
      </p:sp>
    </p:spTree>
    <p:extLst>
      <p:ext uri="{BB962C8B-B14F-4D97-AF65-F5344CB8AC3E}">
        <p14:creationId xmlns:p14="http://schemas.microsoft.com/office/powerpoint/2010/main" val="1171435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Annemarie</a:t>
            </a:r>
          </a:p>
        </p:txBody>
      </p:sp>
      <p:sp>
        <p:nvSpPr>
          <p:cNvPr id="4" name="Slide Number Placeholder 3"/>
          <p:cNvSpPr>
            <a:spLocks noGrp="1"/>
          </p:cNvSpPr>
          <p:nvPr>
            <p:ph type="sldNum" sz="quarter" idx="5"/>
          </p:nvPr>
        </p:nvSpPr>
        <p:spPr/>
        <p:txBody>
          <a:bodyPr/>
          <a:lstStyle/>
          <a:p>
            <a:fld id="{E5C0B93B-4F69-4BC0-B074-786F41EA70CF}" type="slidenum">
              <a:rPr lang="en-US" smtClean="0"/>
              <a:t>12</a:t>
            </a:fld>
            <a:endParaRPr lang="en-US"/>
          </a:p>
        </p:txBody>
      </p:sp>
    </p:spTree>
    <p:extLst>
      <p:ext uri="{BB962C8B-B14F-4D97-AF65-F5344CB8AC3E}">
        <p14:creationId xmlns:p14="http://schemas.microsoft.com/office/powerpoint/2010/main" val="1740022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a:p>
            <a:r>
              <a:rPr lang="en-US" dirty="0"/>
              <a:t>In comparison to COCC:</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IPEDS comparator institutions: +10%</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All Oregon community colleges: Equal</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Pathways comparators: -5%</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13</a:t>
            </a:fld>
            <a:endParaRPr lang="en-US"/>
          </a:p>
        </p:txBody>
      </p:sp>
    </p:spTree>
    <p:extLst>
      <p:ext uri="{BB962C8B-B14F-4D97-AF65-F5344CB8AC3E}">
        <p14:creationId xmlns:p14="http://schemas.microsoft.com/office/powerpoint/2010/main" val="1006653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14</a:t>
            </a:fld>
            <a:endParaRPr lang="en-US"/>
          </a:p>
        </p:txBody>
      </p:sp>
    </p:spTree>
    <p:extLst>
      <p:ext uri="{BB962C8B-B14F-4D97-AF65-F5344CB8AC3E}">
        <p14:creationId xmlns:p14="http://schemas.microsoft.com/office/powerpoint/2010/main" val="3656936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a:p>
            <a:r>
              <a:rPr lang="en-US" dirty="0"/>
              <a:t>Transfer rates are still somewhat “squishy” post-COVID</a:t>
            </a:r>
          </a:p>
        </p:txBody>
      </p:sp>
      <p:sp>
        <p:nvSpPr>
          <p:cNvPr id="4" name="Slide Number Placeholder 3"/>
          <p:cNvSpPr>
            <a:spLocks noGrp="1"/>
          </p:cNvSpPr>
          <p:nvPr>
            <p:ph type="sldNum" sz="quarter" idx="5"/>
          </p:nvPr>
        </p:nvSpPr>
        <p:spPr/>
        <p:txBody>
          <a:bodyPr/>
          <a:lstStyle/>
          <a:p>
            <a:fld id="{E5C0B93B-4F69-4BC0-B074-786F41EA70CF}" type="slidenum">
              <a:rPr lang="en-US" smtClean="0"/>
              <a:t>15</a:t>
            </a:fld>
            <a:endParaRPr lang="en-US"/>
          </a:p>
        </p:txBody>
      </p:sp>
    </p:spTree>
    <p:extLst>
      <p:ext uri="{BB962C8B-B14F-4D97-AF65-F5344CB8AC3E}">
        <p14:creationId xmlns:p14="http://schemas.microsoft.com/office/powerpoint/2010/main" val="1933380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16</a:t>
            </a:fld>
            <a:endParaRPr lang="en-US"/>
          </a:p>
        </p:txBody>
      </p:sp>
    </p:spTree>
    <p:extLst>
      <p:ext uri="{BB962C8B-B14F-4D97-AF65-F5344CB8AC3E}">
        <p14:creationId xmlns:p14="http://schemas.microsoft.com/office/powerpoint/2010/main" val="1274432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17</a:t>
            </a:fld>
            <a:endParaRPr lang="en-US"/>
          </a:p>
        </p:txBody>
      </p:sp>
    </p:spTree>
    <p:extLst>
      <p:ext uri="{BB962C8B-B14F-4D97-AF65-F5344CB8AC3E}">
        <p14:creationId xmlns:p14="http://schemas.microsoft.com/office/powerpoint/2010/main" val="562519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Zak</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18</a:t>
            </a:fld>
            <a:endParaRPr lang="en-US"/>
          </a:p>
        </p:txBody>
      </p:sp>
    </p:spTree>
    <p:extLst>
      <p:ext uri="{BB962C8B-B14F-4D97-AF65-F5344CB8AC3E}">
        <p14:creationId xmlns:p14="http://schemas.microsoft.com/office/powerpoint/2010/main" val="2597760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 – In district tuition and common fees for 36 credits per year for all community college.  COCC is the third least expensive CC in Oregon falling within the lowest quartile in tuition and fees.</a:t>
            </a:r>
          </a:p>
        </p:txBody>
      </p:sp>
      <p:sp>
        <p:nvSpPr>
          <p:cNvPr id="4" name="Slide Number Placeholder 3"/>
          <p:cNvSpPr>
            <a:spLocks noGrp="1"/>
          </p:cNvSpPr>
          <p:nvPr>
            <p:ph type="sldNum" sz="quarter" idx="5"/>
          </p:nvPr>
        </p:nvSpPr>
        <p:spPr/>
        <p:txBody>
          <a:bodyPr/>
          <a:lstStyle/>
          <a:p>
            <a:fld id="{E5C0B93B-4F69-4BC0-B074-786F41EA70CF}" type="slidenum">
              <a:rPr lang="en-US" smtClean="0"/>
              <a:t>19</a:t>
            </a:fld>
            <a:endParaRPr lang="en-US"/>
          </a:p>
        </p:txBody>
      </p:sp>
    </p:spTree>
    <p:extLst>
      <p:ext uri="{BB962C8B-B14F-4D97-AF65-F5344CB8AC3E}">
        <p14:creationId xmlns:p14="http://schemas.microsoft.com/office/powerpoint/2010/main" val="215125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Laurie</a:t>
            </a:r>
          </a:p>
        </p:txBody>
      </p:sp>
      <p:sp>
        <p:nvSpPr>
          <p:cNvPr id="4" name="Slide Number Placeholder 3"/>
          <p:cNvSpPr>
            <a:spLocks noGrp="1"/>
          </p:cNvSpPr>
          <p:nvPr>
            <p:ph type="sldNum" sz="quarter" idx="5"/>
          </p:nvPr>
        </p:nvSpPr>
        <p:spPr/>
        <p:txBody>
          <a:bodyPr/>
          <a:lstStyle/>
          <a:p>
            <a:fld id="{E5C0B93B-4F69-4BC0-B074-786F41EA70CF}" type="slidenum">
              <a:rPr lang="en-US" smtClean="0"/>
              <a:t>2</a:t>
            </a:fld>
            <a:endParaRPr lang="en-US"/>
          </a:p>
        </p:txBody>
      </p:sp>
    </p:spTree>
    <p:extLst>
      <p:ext uri="{BB962C8B-B14F-4D97-AF65-F5344CB8AC3E}">
        <p14:creationId xmlns:p14="http://schemas.microsoft.com/office/powerpoint/2010/main" val="1081760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Michael</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20</a:t>
            </a:fld>
            <a:endParaRPr lang="en-US"/>
          </a:p>
        </p:txBody>
      </p:sp>
    </p:spTree>
    <p:extLst>
      <p:ext uri="{BB962C8B-B14F-4D97-AF65-F5344CB8AC3E}">
        <p14:creationId xmlns:p14="http://schemas.microsoft.com/office/powerpoint/2010/main" val="1280442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Annemarie</a:t>
            </a:r>
          </a:p>
          <a:p>
            <a:r>
              <a:rPr lang="en-US" dirty="0"/>
              <a:t>The groups used in our data have been identified as priority populations by HECC</a:t>
            </a:r>
          </a:p>
          <a:p>
            <a:pPr marL="171450" indent="-171450">
              <a:buFont typeface="Arial" panose="020B0604020202020204" pitchFamily="34" charset="0"/>
              <a:buChar char="•"/>
            </a:pPr>
            <a:r>
              <a:rPr lang="en-US" dirty="0"/>
              <a:t>Did not meet goals in Low income, BILAPOC, and CTE/Workforce, but did meet in Adult Learners</a:t>
            </a:r>
          </a:p>
          <a:p>
            <a:pPr marL="171450" indent="-171450">
              <a:buFont typeface="Arial" panose="020B0604020202020204" pitchFamily="34" charset="0"/>
              <a:buChar char="•"/>
            </a:pPr>
            <a:r>
              <a:rPr lang="en-US" dirty="0"/>
              <a:t>Note, however, that our trends upward in Low income and BILAPOC are promising – the graph shows more optimism in these areas</a:t>
            </a:r>
          </a:p>
          <a:p>
            <a:pPr marL="171450" indent="-171450">
              <a:buFont typeface="Arial" panose="020B0604020202020204" pitchFamily="34" charset="0"/>
              <a:buChar char="•"/>
            </a:pPr>
            <a:r>
              <a:rPr lang="en-US" dirty="0"/>
              <a:t>Also, though we are dropping in the number of adult learners, we are still above our target</a:t>
            </a:r>
          </a:p>
          <a:p>
            <a:pPr marL="171450" indent="-171450">
              <a:buFont typeface="Arial" panose="020B0604020202020204" pitchFamily="34" charset="0"/>
              <a:buChar char="•"/>
            </a:pPr>
            <a:r>
              <a:rPr lang="en-US" dirty="0"/>
              <a:t>Not certain why our CTE numbers have dropped, but we are hopeful about bringing those up as we move toward Madras expansion, development of Dental Hygiene and use our PDGA to better meet the needs of local employers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CTE programs have caps and wouldn’t rise as quickly as </a:t>
            </a:r>
            <a:r>
              <a:rPr lang="en-US"/>
              <a:t>transfer program</a:t>
            </a: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21</a:t>
            </a:fld>
            <a:endParaRPr lang="en-US"/>
          </a:p>
        </p:txBody>
      </p:sp>
    </p:spTree>
    <p:extLst>
      <p:ext uri="{BB962C8B-B14F-4D97-AF65-F5344CB8AC3E}">
        <p14:creationId xmlns:p14="http://schemas.microsoft.com/office/powerpoint/2010/main" val="4094077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HECC: Peer institutions not available as HECC has not yet provided. Therefore, we pulled data using our own definitions. Once we get peer institution data, we will be able to confirm that our definitions align with HECC’s definitions. In the meantime, we believe it is important to track this data internally so that we know our own progress regardless of the state’s current lack of direction.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Low-Income: 24%, increasing over time and post-COVID return</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Adult Learners: 51%; decreasing and likely represents an increase of traditional aged students post-COVID</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BILAPOC: 20%; increasing over time</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CTE &amp; Workforce Training: 48%; decrease from prior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22</a:t>
            </a:fld>
            <a:endParaRPr lang="en-US"/>
          </a:p>
        </p:txBody>
      </p:sp>
    </p:spTree>
    <p:extLst>
      <p:ext uri="{BB962C8B-B14F-4D97-AF65-F5344CB8AC3E}">
        <p14:creationId xmlns:p14="http://schemas.microsoft.com/office/powerpoint/2010/main" val="296294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Annemarie</a:t>
            </a:r>
          </a:p>
          <a:p>
            <a:r>
              <a:rPr lang="en-US" dirty="0"/>
              <a:t>Reminder that we have set these targets up in ranges in order to account for natural fluctuations in numbers of students and courses that change over time based on a variety of factors, but these ranges were set as extensions of trends from before and after the pandemic</a:t>
            </a:r>
          </a:p>
          <a:p>
            <a:r>
              <a:rPr lang="en-US" dirty="0"/>
              <a:t>We are at the upper end of these ranges or above the range in all </a:t>
            </a:r>
            <a:r>
              <a:rPr lang="en-US" dirty="0" err="1"/>
              <a:t>subindicators</a:t>
            </a: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23</a:t>
            </a:fld>
            <a:endParaRPr lang="en-US"/>
          </a:p>
        </p:txBody>
      </p:sp>
    </p:spTree>
    <p:extLst>
      <p:ext uri="{BB962C8B-B14F-4D97-AF65-F5344CB8AC3E}">
        <p14:creationId xmlns:p14="http://schemas.microsoft.com/office/powerpoint/2010/main" val="26732645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24</a:t>
            </a:fld>
            <a:endParaRPr lang="en-US"/>
          </a:p>
        </p:txBody>
      </p:sp>
    </p:spTree>
    <p:extLst>
      <p:ext uri="{BB962C8B-B14F-4D97-AF65-F5344CB8AC3E}">
        <p14:creationId xmlns:p14="http://schemas.microsoft.com/office/powerpoint/2010/main" val="3939533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25</a:t>
            </a:fld>
            <a:endParaRPr lang="en-US"/>
          </a:p>
        </p:txBody>
      </p:sp>
    </p:spTree>
    <p:extLst>
      <p:ext uri="{BB962C8B-B14F-4D97-AF65-F5344CB8AC3E}">
        <p14:creationId xmlns:p14="http://schemas.microsoft.com/office/powerpoint/2010/main" val="1676923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26</a:t>
            </a:fld>
            <a:endParaRPr lang="en-US"/>
          </a:p>
        </p:txBody>
      </p:sp>
    </p:spTree>
    <p:extLst>
      <p:ext uri="{BB962C8B-B14F-4D97-AF65-F5344CB8AC3E}">
        <p14:creationId xmlns:p14="http://schemas.microsoft.com/office/powerpoint/2010/main" val="2457801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27</a:t>
            </a:fld>
            <a:endParaRPr lang="en-US"/>
          </a:p>
        </p:txBody>
      </p:sp>
    </p:spTree>
    <p:extLst>
      <p:ext uri="{BB962C8B-B14F-4D97-AF65-F5344CB8AC3E}">
        <p14:creationId xmlns:p14="http://schemas.microsoft.com/office/powerpoint/2010/main" val="18257371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28</a:t>
            </a:fld>
            <a:endParaRPr lang="en-US"/>
          </a:p>
        </p:txBody>
      </p:sp>
    </p:spTree>
    <p:extLst>
      <p:ext uri="{BB962C8B-B14F-4D97-AF65-F5344CB8AC3E}">
        <p14:creationId xmlns:p14="http://schemas.microsoft.com/office/powerpoint/2010/main" val="870548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29</a:t>
            </a:fld>
            <a:endParaRPr lang="en-US"/>
          </a:p>
        </p:txBody>
      </p:sp>
    </p:spTree>
    <p:extLst>
      <p:ext uri="{BB962C8B-B14F-4D97-AF65-F5344CB8AC3E}">
        <p14:creationId xmlns:p14="http://schemas.microsoft.com/office/powerpoint/2010/main" val="104341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Laurie</a:t>
            </a:r>
          </a:p>
        </p:txBody>
      </p:sp>
      <p:sp>
        <p:nvSpPr>
          <p:cNvPr id="4" name="Slide Number Placeholder 3"/>
          <p:cNvSpPr>
            <a:spLocks noGrp="1"/>
          </p:cNvSpPr>
          <p:nvPr>
            <p:ph type="sldNum" sz="quarter" idx="5"/>
          </p:nvPr>
        </p:nvSpPr>
        <p:spPr/>
        <p:txBody>
          <a:bodyPr/>
          <a:lstStyle/>
          <a:p>
            <a:fld id="{E5C0B93B-4F69-4BC0-B074-786F41EA70CF}" type="slidenum">
              <a:rPr lang="en-US" smtClean="0"/>
              <a:t>3</a:t>
            </a:fld>
            <a:endParaRPr lang="en-US"/>
          </a:p>
        </p:txBody>
      </p:sp>
    </p:spTree>
    <p:extLst>
      <p:ext uri="{BB962C8B-B14F-4D97-AF65-F5344CB8AC3E}">
        <p14:creationId xmlns:p14="http://schemas.microsoft.com/office/powerpoint/2010/main" val="18115878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30</a:t>
            </a:fld>
            <a:endParaRPr lang="en-US"/>
          </a:p>
        </p:txBody>
      </p:sp>
    </p:spTree>
    <p:extLst>
      <p:ext uri="{BB962C8B-B14F-4D97-AF65-F5344CB8AC3E}">
        <p14:creationId xmlns:p14="http://schemas.microsoft.com/office/powerpoint/2010/main" val="1063814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Annemarie</a:t>
            </a:r>
          </a:p>
        </p:txBody>
      </p:sp>
      <p:sp>
        <p:nvSpPr>
          <p:cNvPr id="4" name="Slide Number Placeholder 3"/>
          <p:cNvSpPr>
            <a:spLocks noGrp="1"/>
          </p:cNvSpPr>
          <p:nvPr>
            <p:ph type="sldNum" sz="quarter" idx="5"/>
          </p:nvPr>
        </p:nvSpPr>
        <p:spPr/>
        <p:txBody>
          <a:bodyPr/>
          <a:lstStyle/>
          <a:p>
            <a:fld id="{E5C0B93B-4F69-4BC0-B074-786F41EA70CF}" type="slidenum">
              <a:rPr lang="en-US" smtClean="0"/>
              <a:t>31</a:t>
            </a:fld>
            <a:endParaRPr lang="en-US"/>
          </a:p>
        </p:txBody>
      </p:sp>
    </p:spTree>
    <p:extLst>
      <p:ext uri="{BB962C8B-B14F-4D97-AF65-F5344CB8AC3E}">
        <p14:creationId xmlns:p14="http://schemas.microsoft.com/office/powerpoint/2010/main" val="16502611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latin typeface="Century Gothic" panose="020B0502020202020204" pitchFamily="34" charset="0"/>
              </a:rPr>
              <a:t>Data source will depend on accessibility of HECC data: Have never compared in this fashion previously and therefore, need to review accessibility of data in the State’s data system – which is clunky at best.</a:t>
            </a:r>
            <a:endParaRPr lang="en-US" b="1" dirty="0">
              <a:solidFill>
                <a:schemeClr val="bg1"/>
              </a:solidFill>
              <a:latin typeface="Century Gothic" panose="020B0502020202020204" pitchFamily="34" charset="0"/>
            </a:endParaRP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32</a:t>
            </a:fld>
            <a:endParaRPr lang="en-US"/>
          </a:p>
        </p:txBody>
      </p:sp>
    </p:spTree>
    <p:extLst>
      <p:ext uri="{BB962C8B-B14F-4D97-AF65-F5344CB8AC3E}">
        <p14:creationId xmlns:p14="http://schemas.microsoft.com/office/powerpoint/2010/main" val="10944202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33</a:t>
            </a:fld>
            <a:endParaRPr lang="en-US"/>
          </a:p>
        </p:txBody>
      </p:sp>
    </p:spTree>
    <p:extLst>
      <p:ext uri="{BB962C8B-B14F-4D97-AF65-F5344CB8AC3E}">
        <p14:creationId xmlns:p14="http://schemas.microsoft.com/office/powerpoint/2010/main" val="2520724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  add observations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Definitions as discussed in dean team – add comment here after tomorrow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tools: </a:t>
            </a:r>
            <a:r>
              <a:rPr lang="en-US" dirty="0" err="1"/>
              <a:t>Lightcast</a:t>
            </a:r>
            <a:r>
              <a:rPr lang="en-US" dirty="0"/>
              <a:t> (real time analysis of job markets and employer needs); program demand gap analysis – a deeper dive into variety of sources that will tell us more about how our offerings compare to the landscape of needs in Central Oregon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steps for SPAT is to provide baseline data and metrics for </a:t>
            </a:r>
            <a:r>
              <a:rPr lang="en-US"/>
              <a:t>future work</a:t>
            </a:r>
            <a:endParaRPr lang="en-US" dirty="0"/>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34</a:t>
            </a:fld>
            <a:endParaRPr lang="en-US"/>
          </a:p>
        </p:txBody>
      </p:sp>
    </p:spTree>
    <p:extLst>
      <p:ext uri="{BB962C8B-B14F-4D97-AF65-F5344CB8AC3E}">
        <p14:creationId xmlns:p14="http://schemas.microsoft.com/office/powerpoint/2010/main" val="1420014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35</a:t>
            </a:fld>
            <a:endParaRPr lang="en-US"/>
          </a:p>
        </p:txBody>
      </p:sp>
    </p:spTree>
    <p:extLst>
      <p:ext uri="{BB962C8B-B14F-4D97-AF65-F5344CB8AC3E}">
        <p14:creationId xmlns:p14="http://schemas.microsoft.com/office/powerpoint/2010/main" val="42063839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a:t>
            </a:r>
          </a:p>
          <a:p>
            <a:endParaRPr lang="en-US" dirty="0"/>
          </a:p>
          <a:p>
            <a:r>
              <a:rPr lang="en-US" dirty="0"/>
              <a:t>2024 GHG inventory currently being calculated.</a:t>
            </a:r>
          </a:p>
          <a:p>
            <a:r>
              <a:rPr lang="en-US" dirty="0"/>
              <a:t>More sustainable energy delivered by Pacific Power.</a:t>
            </a:r>
          </a:p>
          <a:p>
            <a:r>
              <a:rPr lang="en-US" dirty="0"/>
              <a:t>Equipment outages.</a:t>
            </a:r>
          </a:p>
          <a:p>
            <a:r>
              <a:rPr lang="en-US" dirty="0"/>
              <a:t>Working with Pacific Power during high use times and shutting down part of our systems when they need it.  We also are paid for this.</a:t>
            </a:r>
          </a:p>
          <a:p>
            <a:r>
              <a:rPr lang="en-US" sz="1800" dirty="0">
                <a:solidFill>
                  <a:srgbClr val="191919"/>
                </a:solidFill>
                <a:latin typeface="HelveticaNeue"/>
              </a:rPr>
              <a:t>Upgrading to more efficient LED lighting and implementing lighting controls and schedules-Changing HVAC setpoints and standardizing building energy management systems (EMS)-Working to match building activities with occupancy modes in the EMS-Behavior change campaigns like the Wickiup residence hall February energy challenge encourages students to turn off lights, wash laundry on cold cycle, take shorter showers, leave windows closed and manage temps through thermostat-Ending the 24/7 ventilation policy that went into place during COVID-Education campaigns about specific building needs like turning off lights, identifying cold/hot zones so CS could address thermostat overlap (Tally met with many individuals in buildings to identify opportunities).</a:t>
            </a: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36</a:t>
            </a:fld>
            <a:endParaRPr lang="en-US"/>
          </a:p>
        </p:txBody>
      </p:sp>
    </p:spTree>
    <p:extLst>
      <p:ext uri="{BB962C8B-B14F-4D97-AF65-F5344CB8AC3E}">
        <p14:creationId xmlns:p14="http://schemas.microsoft.com/office/powerpoint/2010/main" val="7720951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a:t>
            </a:r>
          </a:p>
          <a:p>
            <a:endParaRPr lang="en-US" dirty="0"/>
          </a:p>
          <a:p>
            <a:r>
              <a:rPr lang="en-US" sz="1800" dirty="0">
                <a:effectLst/>
                <a:latin typeface="Calibri" panose="020F0502020204030204" pitchFamily="34" charset="0"/>
                <a:ea typeface="Calibri" panose="020F0502020204030204" pitchFamily="34" charset="0"/>
                <a:cs typeface="Times New Roman" panose="02020603050405020304" pitchFamily="18" charset="0"/>
              </a:rPr>
              <a:t>While staff are still exploring the reasons behind these successes, early indicators are Pacific Power providing additional renewable energy, upgrade of boilers and AC units, and energy efficient efforts with Energy Trust of Oregon’s strategic energy management program. 2024 is currently under review. </a:t>
            </a: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37</a:t>
            </a:fld>
            <a:endParaRPr lang="en-US"/>
          </a:p>
        </p:txBody>
      </p:sp>
    </p:spTree>
    <p:extLst>
      <p:ext uri="{BB962C8B-B14F-4D97-AF65-F5344CB8AC3E}">
        <p14:creationId xmlns:p14="http://schemas.microsoft.com/office/powerpoint/2010/main" val="20269847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Laura</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38</a:t>
            </a:fld>
            <a:endParaRPr lang="en-US"/>
          </a:p>
        </p:txBody>
      </p:sp>
    </p:spTree>
    <p:extLst>
      <p:ext uri="{BB962C8B-B14F-4D97-AF65-F5344CB8AC3E}">
        <p14:creationId xmlns:p14="http://schemas.microsoft.com/office/powerpoint/2010/main" val="27380245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Laura</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39</a:t>
            </a:fld>
            <a:endParaRPr lang="en-US"/>
          </a:p>
        </p:txBody>
      </p:sp>
    </p:spTree>
    <p:extLst>
      <p:ext uri="{BB962C8B-B14F-4D97-AF65-F5344CB8AC3E}">
        <p14:creationId xmlns:p14="http://schemas.microsoft.com/office/powerpoint/2010/main" val="1777892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4</a:t>
            </a:fld>
            <a:endParaRPr lang="en-US"/>
          </a:p>
        </p:txBody>
      </p:sp>
    </p:spTree>
    <p:extLst>
      <p:ext uri="{BB962C8B-B14F-4D97-AF65-F5344CB8AC3E}">
        <p14:creationId xmlns:p14="http://schemas.microsoft.com/office/powerpoint/2010/main" val="12918175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Laura</a:t>
            </a:r>
          </a:p>
        </p:txBody>
      </p:sp>
      <p:sp>
        <p:nvSpPr>
          <p:cNvPr id="4" name="Slide Number Placeholder 3"/>
          <p:cNvSpPr>
            <a:spLocks noGrp="1"/>
          </p:cNvSpPr>
          <p:nvPr>
            <p:ph type="sldNum" sz="quarter" idx="5"/>
          </p:nvPr>
        </p:nvSpPr>
        <p:spPr/>
        <p:txBody>
          <a:bodyPr/>
          <a:lstStyle/>
          <a:p>
            <a:fld id="{E5C0B93B-4F69-4BC0-B074-786F41EA70CF}" type="slidenum">
              <a:rPr lang="en-US" smtClean="0"/>
              <a:t>40</a:t>
            </a:fld>
            <a:endParaRPr lang="en-US"/>
          </a:p>
        </p:txBody>
      </p:sp>
    </p:spTree>
    <p:extLst>
      <p:ext uri="{BB962C8B-B14F-4D97-AF65-F5344CB8AC3E}">
        <p14:creationId xmlns:p14="http://schemas.microsoft.com/office/powerpoint/2010/main" val="32431935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Laura</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41</a:t>
            </a:fld>
            <a:endParaRPr lang="en-US"/>
          </a:p>
        </p:txBody>
      </p:sp>
    </p:spTree>
    <p:extLst>
      <p:ext uri="{BB962C8B-B14F-4D97-AF65-F5344CB8AC3E}">
        <p14:creationId xmlns:p14="http://schemas.microsoft.com/office/powerpoint/2010/main" val="87909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42</a:t>
            </a:fld>
            <a:endParaRPr lang="en-US"/>
          </a:p>
        </p:txBody>
      </p:sp>
    </p:spTree>
    <p:extLst>
      <p:ext uri="{BB962C8B-B14F-4D97-AF65-F5344CB8AC3E}">
        <p14:creationId xmlns:p14="http://schemas.microsoft.com/office/powerpoint/2010/main" val="15451303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43</a:t>
            </a:fld>
            <a:endParaRPr lang="en-US"/>
          </a:p>
        </p:txBody>
      </p:sp>
    </p:spTree>
    <p:extLst>
      <p:ext uri="{BB962C8B-B14F-4D97-AF65-F5344CB8AC3E}">
        <p14:creationId xmlns:p14="http://schemas.microsoft.com/office/powerpoint/2010/main" val="7770817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44</a:t>
            </a:fld>
            <a:endParaRPr lang="en-US"/>
          </a:p>
        </p:txBody>
      </p:sp>
    </p:spTree>
    <p:extLst>
      <p:ext uri="{BB962C8B-B14F-4D97-AF65-F5344CB8AC3E}">
        <p14:creationId xmlns:p14="http://schemas.microsoft.com/office/powerpoint/2010/main" val="23341618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 </a:t>
            </a:r>
            <a:r>
              <a:rPr lang="en-US"/>
              <a:t>with Laurie to close</a:t>
            </a:r>
          </a:p>
        </p:txBody>
      </p:sp>
      <p:sp>
        <p:nvSpPr>
          <p:cNvPr id="4" name="Slide Number Placeholder 3"/>
          <p:cNvSpPr>
            <a:spLocks noGrp="1"/>
          </p:cNvSpPr>
          <p:nvPr>
            <p:ph type="sldNum" sz="quarter" idx="5"/>
          </p:nvPr>
        </p:nvSpPr>
        <p:spPr/>
        <p:txBody>
          <a:bodyPr/>
          <a:lstStyle/>
          <a:p>
            <a:fld id="{E5C0B93B-4F69-4BC0-B074-786F41EA70CF}" type="slidenum">
              <a:rPr lang="en-US" smtClean="0"/>
              <a:t>45</a:t>
            </a:fld>
            <a:endParaRPr lang="en-US"/>
          </a:p>
        </p:txBody>
      </p:sp>
    </p:spTree>
    <p:extLst>
      <p:ext uri="{BB962C8B-B14F-4D97-AF65-F5344CB8AC3E}">
        <p14:creationId xmlns:p14="http://schemas.microsoft.com/office/powerpoint/2010/main" val="1384630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5</a:t>
            </a:fld>
            <a:endParaRPr lang="en-US"/>
          </a:p>
        </p:txBody>
      </p:sp>
    </p:spTree>
    <p:extLst>
      <p:ext uri="{BB962C8B-B14F-4D97-AF65-F5344CB8AC3E}">
        <p14:creationId xmlns:p14="http://schemas.microsoft.com/office/powerpoint/2010/main" val="143980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endParaRPr lang="en-US" dirty="0"/>
          </a:p>
          <a:p>
            <a:r>
              <a:rPr lang="en-US" dirty="0"/>
              <a:t>Updated targets = some new ways of looking at data, additional data added (e.g., Great Colleges to Work For survey questions) and definitely updated to reflect stretch targets</a:t>
            </a:r>
          </a:p>
          <a:p>
            <a:endParaRPr lang="en-US" dirty="0"/>
          </a:p>
          <a:p>
            <a:r>
              <a:rPr lang="en-US" dirty="0"/>
              <a:t>Student enrollment = most will be updated during summer as while we’re close, the academic year is not final – will see the most significant change with transfer and any completion data</a:t>
            </a:r>
          </a:p>
        </p:txBody>
      </p:sp>
      <p:sp>
        <p:nvSpPr>
          <p:cNvPr id="4" name="Slide Number Placeholder 3"/>
          <p:cNvSpPr>
            <a:spLocks noGrp="1"/>
          </p:cNvSpPr>
          <p:nvPr>
            <p:ph type="sldNum" sz="quarter" idx="5"/>
          </p:nvPr>
        </p:nvSpPr>
        <p:spPr/>
        <p:txBody>
          <a:bodyPr/>
          <a:lstStyle/>
          <a:p>
            <a:fld id="{E5C0B93B-4F69-4BC0-B074-786F41EA70CF}" type="slidenum">
              <a:rPr lang="en-US" smtClean="0"/>
              <a:t>6</a:t>
            </a:fld>
            <a:endParaRPr lang="en-US"/>
          </a:p>
        </p:txBody>
      </p:sp>
    </p:spTree>
    <p:extLst>
      <p:ext uri="{BB962C8B-B14F-4D97-AF65-F5344CB8AC3E}">
        <p14:creationId xmlns:p14="http://schemas.microsoft.com/office/powerpoint/2010/main" val="1187414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7</a:t>
            </a:fld>
            <a:endParaRPr lang="en-US"/>
          </a:p>
        </p:txBody>
      </p:sp>
    </p:spTree>
    <p:extLst>
      <p:ext uri="{BB962C8B-B14F-4D97-AF65-F5344CB8AC3E}">
        <p14:creationId xmlns:p14="http://schemas.microsoft.com/office/powerpoint/2010/main" val="1653598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 Fall 2024 data not available because we don’t have comparator institution data until later this year</a:t>
            </a:r>
          </a:p>
        </p:txBody>
      </p:sp>
      <p:sp>
        <p:nvSpPr>
          <p:cNvPr id="4" name="Slide Number Placeholder 3"/>
          <p:cNvSpPr>
            <a:spLocks noGrp="1"/>
          </p:cNvSpPr>
          <p:nvPr>
            <p:ph type="sldNum" sz="quarter" idx="5"/>
          </p:nvPr>
        </p:nvSpPr>
        <p:spPr/>
        <p:txBody>
          <a:bodyPr/>
          <a:lstStyle/>
          <a:p>
            <a:fld id="{E5C0B93B-4F69-4BC0-B074-786F41EA70CF}" type="slidenum">
              <a:rPr lang="en-US" smtClean="0"/>
              <a:t>8</a:t>
            </a:fld>
            <a:endParaRPr lang="en-US"/>
          </a:p>
        </p:txBody>
      </p:sp>
    </p:spTree>
    <p:extLst>
      <p:ext uri="{BB962C8B-B14F-4D97-AF65-F5344CB8AC3E}">
        <p14:creationId xmlns:p14="http://schemas.microsoft.com/office/powerpoint/2010/main" val="3975899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9</a:t>
            </a:fld>
            <a:endParaRPr lang="en-US"/>
          </a:p>
        </p:txBody>
      </p:sp>
    </p:spTree>
    <p:extLst>
      <p:ext uri="{BB962C8B-B14F-4D97-AF65-F5344CB8AC3E}">
        <p14:creationId xmlns:p14="http://schemas.microsoft.com/office/powerpoint/2010/main" val="4205977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754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43073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79891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77202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31178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89322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62204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86511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89577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08598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6/13/2025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1042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3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chart" Target="../charts/chart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chart" Target="../charts/chart1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chart" Target="../charts/chart1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2.xml.rels><?xml version="1.0" encoding="UTF-8" standalone="yes"?>
<Relationships xmlns="http://schemas.openxmlformats.org/package/2006/relationships"><Relationship Id="rId3" Type="http://schemas.openxmlformats.org/officeDocument/2006/relationships/hyperlink" Target="https://us-west-2b.online.tableau.com/t/centraloregoncommunitycollege/views/DRAFT2024-27StratPlan_17194426284140/StrategicPlanDashboardTemplate"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569243" y="2282726"/>
            <a:ext cx="6005513" cy="2800767"/>
          </a:xfrm>
          <a:prstGeom prst="rect">
            <a:avLst/>
          </a:prstGeom>
          <a:noFill/>
        </p:spPr>
        <p:txBody>
          <a:bodyPr wrap="square" rtlCol="0">
            <a:spAutoFit/>
          </a:bodyPr>
          <a:lstStyle/>
          <a:p>
            <a:pPr algn="ctr"/>
            <a:r>
              <a:rPr lang="en-US" sz="3200" b="1" dirty="0">
                <a:solidFill>
                  <a:schemeClr val="bg1"/>
                </a:solidFill>
                <a:latin typeface="Century Gothic" panose="020B0502020202020204" pitchFamily="34" charset="0"/>
              </a:rPr>
              <a:t>2023 – 27 Strategic Plan </a:t>
            </a:r>
          </a:p>
          <a:p>
            <a:pPr algn="ctr"/>
            <a:r>
              <a:rPr lang="en-US" sz="3200" b="1" dirty="0">
                <a:solidFill>
                  <a:schemeClr val="bg1"/>
                </a:solidFill>
                <a:latin typeface="Century Gothic" panose="020B0502020202020204" pitchFamily="34" charset="0"/>
              </a:rPr>
              <a:t>Year Two Mission Fulfillment Report</a:t>
            </a:r>
          </a:p>
          <a:p>
            <a:pPr algn="ctr"/>
            <a:endParaRPr lang="en-US" sz="3200" b="1" dirty="0">
              <a:solidFill>
                <a:schemeClr val="bg1"/>
              </a:solidFill>
              <a:latin typeface="Century Gothic" panose="020B0502020202020204" pitchFamily="34" charset="0"/>
            </a:endParaRPr>
          </a:p>
          <a:p>
            <a:pPr algn="ctr"/>
            <a:r>
              <a:rPr lang="en-US" sz="2400" dirty="0">
                <a:solidFill>
                  <a:schemeClr val="bg1"/>
                </a:solidFill>
                <a:latin typeface="Century Gothic" panose="020B0502020202020204" pitchFamily="34" charset="0"/>
              </a:rPr>
              <a:t>Board of Directors’ Meeting</a:t>
            </a:r>
          </a:p>
          <a:p>
            <a:pPr algn="ctr"/>
            <a:r>
              <a:rPr lang="en-US" sz="2400" dirty="0">
                <a:solidFill>
                  <a:schemeClr val="bg1"/>
                </a:solidFill>
                <a:latin typeface="Century Gothic" panose="020B0502020202020204" pitchFamily="34" charset="0"/>
              </a:rPr>
              <a:t>June 2025</a:t>
            </a:r>
          </a:p>
        </p:txBody>
      </p:sp>
    </p:spTree>
    <p:custDataLst>
      <p:tags r:id="rId1"/>
    </p:custDataLst>
    <p:extLst>
      <p:ext uri="{BB962C8B-B14F-4D97-AF65-F5344CB8AC3E}">
        <p14:creationId xmlns:p14="http://schemas.microsoft.com/office/powerpoint/2010/main" val="153204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Fall-to-Fall Retention</a:t>
            </a:r>
          </a:p>
        </p:txBody>
      </p:sp>
      <p:sp>
        <p:nvSpPr>
          <p:cNvPr id="7" name="TextBox 6">
            <a:extLst>
              <a:ext uri="{FF2B5EF4-FFF2-40B4-BE49-F238E27FC236}">
                <a16:creationId xmlns:a16="http://schemas.microsoft.com/office/drawing/2014/main" id="{34D08E95-8785-4A61-98DA-DD16BCACD884}"/>
              </a:ext>
            </a:extLst>
          </p:cNvPr>
          <p:cNvSpPr txBox="1"/>
          <p:nvPr/>
        </p:nvSpPr>
        <p:spPr>
          <a:xfrm>
            <a:off x="3622485" y="4900925"/>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0" name="Chart 9">
            <a:extLst>
              <a:ext uri="{FF2B5EF4-FFF2-40B4-BE49-F238E27FC236}">
                <a16:creationId xmlns:a16="http://schemas.microsoft.com/office/drawing/2014/main" id="{F0A39904-74D4-4251-A1D7-4780B79FE700}"/>
              </a:ext>
            </a:extLst>
          </p:cNvPr>
          <p:cNvGraphicFramePr>
            <a:graphicFrameLocks/>
          </p:cNvGraphicFramePr>
          <p:nvPr>
            <p:extLst>
              <p:ext uri="{D42A27DB-BD31-4B8C-83A1-F6EECF244321}">
                <p14:modId xmlns:p14="http://schemas.microsoft.com/office/powerpoint/2010/main" val="494363502"/>
              </p:ext>
            </p:extLst>
          </p:nvPr>
        </p:nvGraphicFramePr>
        <p:xfrm>
          <a:off x="3060510" y="182614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86966535-2019-42BB-BDBF-ADED9C919A42}"/>
              </a:ext>
            </a:extLst>
          </p:cNvPr>
          <p:cNvGraphicFramePr>
            <a:graphicFrameLocks noGrp="1"/>
          </p:cNvGraphicFramePr>
          <p:nvPr>
            <p:extLst>
              <p:ext uri="{D42A27DB-BD31-4B8C-83A1-F6EECF244321}">
                <p14:modId xmlns:p14="http://schemas.microsoft.com/office/powerpoint/2010/main" val="512372017"/>
              </p:ext>
            </p:extLst>
          </p:nvPr>
        </p:nvGraphicFramePr>
        <p:xfrm>
          <a:off x="2192824" y="5357893"/>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effectLst/>
                          <a:latin typeface="Century Gothic" panose="020B0502020202020204" pitchFamily="34" charset="0"/>
                        </a:rPr>
                        <a:t>49% or greater</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54%+</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55%+</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56%+</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effectLst/>
                          <a:latin typeface="Century Gothic" panose="020B0502020202020204" pitchFamily="34" charset="0"/>
                        </a:rPr>
                        <a:t>47 – 48%</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51 – 53%</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52 – 54%</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53 – 55%</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rPr>
                        <a:t>Below 47%</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Below 51%</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Below 52%</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Below 53%</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extLst>
      <p:ext uri="{BB962C8B-B14F-4D97-AF65-F5344CB8AC3E}">
        <p14:creationId xmlns:p14="http://schemas.microsoft.com/office/powerpoint/2010/main" val="40742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Graphic spid="10"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7" name="TextBox 6">
            <a:extLst>
              <a:ext uri="{FF2B5EF4-FFF2-40B4-BE49-F238E27FC236}">
                <a16:creationId xmlns:a16="http://schemas.microsoft.com/office/drawing/2014/main" id="{D35C8772-CEF5-44CB-A4A3-773022BEF4C1}"/>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Fall-to-Fall Retention</a:t>
            </a:r>
          </a:p>
        </p:txBody>
      </p:sp>
      <p:sp>
        <p:nvSpPr>
          <p:cNvPr id="10" name="TextBox 9">
            <a:extLst>
              <a:ext uri="{FF2B5EF4-FFF2-40B4-BE49-F238E27FC236}">
                <a16:creationId xmlns:a16="http://schemas.microsoft.com/office/drawing/2014/main" id="{E8931835-6163-4FDC-9B5A-9CA86DFE50BA}"/>
              </a:ext>
            </a:extLst>
          </p:cNvPr>
          <p:cNvSpPr txBox="1"/>
          <p:nvPr/>
        </p:nvSpPr>
        <p:spPr>
          <a:xfrm>
            <a:off x="2039286" y="1886432"/>
            <a:ext cx="6723713" cy="3693319"/>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 2019 Cohort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IPEDS comparator institutions: +3%</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All Oregon community colleges: -14%</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Pathways comparators: -2% overall, but higher for Latinx and two or more ethnicities</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only data: 55%</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Veterans: 67%</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Transfer-out: 61%</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BILAPOC: 56%</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Pell: 54%</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First Gen: 50%</a:t>
            </a:r>
          </a:p>
        </p:txBody>
      </p:sp>
    </p:spTree>
    <p:extLst>
      <p:ext uri="{BB962C8B-B14F-4D97-AF65-F5344CB8AC3E}">
        <p14:creationId xmlns:p14="http://schemas.microsoft.com/office/powerpoint/2010/main" val="380276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fade">
                                      <p:cBhvr>
                                        <p:cTn id="10" dur="500"/>
                                        <p:tgtEl>
                                          <p:spTgt spid="1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fade">
                                      <p:cBhvr>
                                        <p:cTn id="13" dur="500"/>
                                        <p:tgtEl>
                                          <p:spTgt spid="1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Effect transition="in" filter="fade">
                                      <p:cBhvr>
                                        <p:cTn id="16" dur="500"/>
                                        <p:tgtEl>
                                          <p:spTgt spid="10">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animEffect transition="in" filter="fade">
                                      <p:cBhvr>
                                        <p:cTn id="21" dur="500"/>
                                        <p:tgtEl>
                                          <p:spTgt spid="10">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xEl>
                                              <p:pRg st="6" end="6"/>
                                            </p:txEl>
                                          </p:spTgt>
                                        </p:tgtEl>
                                        <p:attrNameLst>
                                          <p:attrName>style.visibility</p:attrName>
                                        </p:attrNameLst>
                                      </p:cBhvr>
                                      <p:to>
                                        <p:strVal val="visible"/>
                                      </p:to>
                                    </p:set>
                                    <p:animEffect transition="in" filter="fade">
                                      <p:cBhvr>
                                        <p:cTn id="24" dur="500"/>
                                        <p:tgtEl>
                                          <p:spTgt spid="10">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animEffect transition="in" filter="fade">
                                      <p:cBhvr>
                                        <p:cTn id="27" dur="500"/>
                                        <p:tgtEl>
                                          <p:spTgt spid="10">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0">
                                            <p:txEl>
                                              <p:pRg st="9" end="9"/>
                                            </p:txEl>
                                          </p:spTgt>
                                        </p:tgtEl>
                                        <p:attrNameLst>
                                          <p:attrName>style.visibility</p:attrName>
                                        </p:attrNameLst>
                                      </p:cBhvr>
                                      <p:to>
                                        <p:strVal val="visible"/>
                                      </p:to>
                                    </p:set>
                                    <p:animEffect transition="in" filter="fade">
                                      <p:cBhvr>
                                        <p:cTn id="30" dur="500"/>
                                        <p:tgtEl>
                                          <p:spTgt spid="10">
                                            <p:txEl>
                                              <p:pRg st="9" end="9"/>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xEl>
                                              <p:pRg st="8" end="8"/>
                                            </p:txEl>
                                          </p:spTgt>
                                        </p:tgtEl>
                                        <p:attrNameLst>
                                          <p:attrName>style.visibility</p:attrName>
                                        </p:attrNameLst>
                                      </p:cBhvr>
                                      <p:to>
                                        <p:strVal val="visible"/>
                                      </p:to>
                                    </p:set>
                                    <p:animEffect transition="in" filter="fade">
                                      <p:cBhvr>
                                        <p:cTn id="33" dur="500"/>
                                        <p:tgtEl>
                                          <p:spTgt spid="10">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0">
                                            <p:txEl>
                                              <p:pRg st="10" end="10"/>
                                            </p:txEl>
                                          </p:spTgt>
                                        </p:tgtEl>
                                        <p:attrNameLst>
                                          <p:attrName>style.visibility</p:attrName>
                                        </p:attrNameLst>
                                      </p:cBhvr>
                                      <p:to>
                                        <p:strVal val="visible"/>
                                      </p:to>
                                    </p:set>
                                    <p:animEffect transition="in" filter="fade">
                                      <p:cBhvr>
                                        <p:cTn id="36" dur="500"/>
                                        <p:tgtEl>
                                          <p:spTgt spid="10">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0">
                                            <p:txEl>
                                              <p:pRg st="11" end="11"/>
                                            </p:txEl>
                                          </p:spTgt>
                                        </p:tgtEl>
                                        <p:attrNameLst>
                                          <p:attrName>style.visibility</p:attrName>
                                        </p:attrNameLst>
                                      </p:cBhvr>
                                      <p:to>
                                        <p:strVal val="visible"/>
                                      </p:to>
                                    </p:set>
                                    <p:animEffect transition="in" filter="fade">
                                      <p:cBhvr>
                                        <p:cTn id="39" dur="500"/>
                                        <p:tgtEl>
                                          <p:spTgt spid="1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Graduation Rate</a:t>
            </a:r>
          </a:p>
        </p:txBody>
      </p:sp>
      <p:sp>
        <p:nvSpPr>
          <p:cNvPr id="7" name="TextBox 6">
            <a:extLst>
              <a:ext uri="{FF2B5EF4-FFF2-40B4-BE49-F238E27FC236}">
                <a16:creationId xmlns:a16="http://schemas.microsoft.com/office/drawing/2014/main" id="{4367BF3C-5B60-45B7-86FE-FAE039EBFBCC}"/>
              </a:ext>
            </a:extLst>
          </p:cNvPr>
          <p:cNvSpPr txBox="1"/>
          <p:nvPr/>
        </p:nvSpPr>
        <p:spPr>
          <a:xfrm>
            <a:off x="3630214" y="4944828"/>
            <a:ext cx="3448050" cy="646331"/>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a:p>
            <a:pPr algn="ctr"/>
            <a:endParaRPr lang="en-US" b="1" dirty="0">
              <a:solidFill>
                <a:schemeClr val="bg1"/>
              </a:solidFill>
              <a:latin typeface="Century Gothic" panose="020B0502020202020204" pitchFamily="34" charset="0"/>
            </a:endParaRPr>
          </a:p>
        </p:txBody>
      </p:sp>
      <p:graphicFrame>
        <p:nvGraphicFramePr>
          <p:cNvPr id="11" name="Chart 10">
            <a:extLst>
              <a:ext uri="{FF2B5EF4-FFF2-40B4-BE49-F238E27FC236}">
                <a16:creationId xmlns:a16="http://schemas.microsoft.com/office/drawing/2014/main" id="{307CA179-CEBC-4C5E-BD54-7F985AD21999}"/>
              </a:ext>
            </a:extLst>
          </p:cNvPr>
          <p:cNvGraphicFramePr>
            <a:graphicFrameLocks/>
          </p:cNvGraphicFramePr>
          <p:nvPr>
            <p:extLst>
              <p:ext uri="{D42A27DB-BD31-4B8C-83A1-F6EECF244321}">
                <p14:modId xmlns:p14="http://schemas.microsoft.com/office/powerpoint/2010/main" val="4191641792"/>
              </p:ext>
            </p:extLst>
          </p:nvPr>
        </p:nvGraphicFramePr>
        <p:xfrm>
          <a:off x="3068239" y="1780612"/>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FFE1E75D-2678-4405-8D3C-A6E9CC06799D}"/>
              </a:ext>
            </a:extLst>
          </p:cNvPr>
          <p:cNvGraphicFramePr>
            <a:graphicFrameLocks noGrp="1"/>
          </p:cNvGraphicFramePr>
          <p:nvPr>
            <p:extLst>
              <p:ext uri="{D42A27DB-BD31-4B8C-83A1-F6EECF244321}">
                <p14:modId xmlns:p14="http://schemas.microsoft.com/office/powerpoint/2010/main" val="432294426"/>
              </p:ext>
            </p:extLst>
          </p:nvPr>
        </p:nvGraphicFramePr>
        <p:xfrm>
          <a:off x="2288260" y="5330952"/>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or greater</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26%+</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27%+</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28%+</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21 –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22 – 25%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 26%</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24 – 27%</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Calibri" panose="020F0502020204030204" pitchFamily="34" charset="0"/>
                        </a:rPr>
                        <a:t>Below 24%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extLst>
      <p:ext uri="{BB962C8B-B14F-4D97-AF65-F5344CB8AC3E}">
        <p14:creationId xmlns:p14="http://schemas.microsoft.com/office/powerpoint/2010/main" val="309773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839015"/>
            <a:ext cx="6999218" cy="461665"/>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Graduation Rate</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6" y="1778308"/>
            <a:ext cx="6495113" cy="3693319"/>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2019 Cohort</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IPEDS comparator institutions: +10%</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All Oregon community colleges: Equal</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Pathways comparators: -5%</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Overall rate: 25%</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BILAPOC students: 27%</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First Generation: 23%</a:t>
            </a:r>
            <a:endParaRPr lang="en-US" b="1" dirty="0">
              <a:solidFill>
                <a:schemeClr val="bg1"/>
              </a:solidFill>
              <a:latin typeface="Century Gothic" panose="020B0502020202020204" pitchFamily="34" charset="0"/>
            </a:endParaRP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Pell: 20%</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Veterans: 13%</a:t>
            </a:r>
          </a:p>
          <a:p>
            <a:endParaRPr lang="en-US" b="1" dirty="0">
              <a:solidFill>
                <a:schemeClr val="bg1"/>
              </a:solidFill>
              <a:latin typeface="Century Gothic" panose="020B0502020202020204" pitchFamily="34" charset="0"/>
            </a:endParaRPr>
          </a:p>
          <a:p>
            <a:endParaRPr lang="en-US"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67103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
                                            <p:txEl>
                                              <p:pRg st="9" end="9"/>
                                            </p:txEl>
                                          </p:spTgt>
                                        </p:tgtEl>
                                        <p:attrNameLst>
                                          <p:attrName>style.visibility</p:attrName>
                                        </p:attrNameLst>
                                      </p:cBhvr>
                                      <p:to>
                                        <p:strVal val="visible"/>
                                      </p:to>
                                    </p:set>
                                    <p:animEffect transition="in" filter="fade">
                                      <p:cBhvr>
                                        <p:cTn id="40" dur="500"/>
                                        <p:tgtEl>
                                          <p:spTgt spid="2">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fade">
                                      <p:cBhvr>
                                        <p:cTn id="43" dur="500"/>
                                        <p:tgtEl>
                                          <p:spTgt spid="2">
                                            <p:txEl>
                                              <p:pRg st="10" end="1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animEffect transition="in" filter="fade">
                                      <p:cBhvr>
                                        <p:cTn id="46"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Transfer Out Rate</a:t>
            </a:r>
          </a:p>
        </p:txBody>
      </p:sp>
      <p:sp>
        <p:nvSpPr>
          <p:cNvPr id="7" name="TextBox 6">
            <a:extLst>
              <a:ext uri="{FF2B5EF4-FFF2-40B4-BE49-F238E27FC236}">
                <a16:creationId xmlns:a16="http://schemas.microsoft.com/office/drawing/2014/main" id="{CE34F8ED-784B-4750-9DDA-ACF5A087F345}"/>
              </a:ext>
            </a:extLst>
          </p:cNvPr>
          <p:cNvSpPr txBox="1"/>
          <p:nvPr/>
        </p:nvSpPr>
        <p:spPr>
          <a:xfrm>
            <a:off x="3540992" y="4799432"/>
            <a:ext cx="3448050"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2" name="Chart 11">
            <a:extLst>
              <a:ext uri="{FF2B5EF4-FFF2-40B4-BE49-F238E27FC236}">
                <a16:creationId xmlns:a16="http://schemas.microsoft.com/office/drawing/2014/main" id="{100D3FB9-FAAF-41C9-A65E-F7CAE1980F81}"/>
              </a:ext>
            </a:extLst>
          </p:cNvPr>
          <p:cNvGraphicFramePr>
            <a:graphicFrameLocks/>
          </p:cNvGraphicFramePr>
          <p:nvPr>
            <p:extLst>
              <p:ext uri="{D42A27DB-BD31-4B8C-83A1-F6EECF244321}">
                <p14:modId xmlns:p14="http://schemas.microsoft.com/office/powerpoint/2010/main" val="1873090989"/>
              </p:ext>
            </p:extLst>
          </p:nvPr>
        </p:nvGraphicFramePr>
        <p:xfrm>
          <a:off x="2979017" y="1943126"/>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AA83F957-4D4A-4FB4-98BC-BF9C879E2502}"/>
              </a:ext>
            </a:extLst>
          </p:cNvPr>
          <p:cNvGraphicFramePr>
            <a:graphicFrameLocks noGrp="1"/>
          </p:cNvGraphicFramePr>
          <p:nvPr>
            <p:extLst>
              <p:ext uri="{D42A27DB-BD31-4B8C-83A1-F6EECF244321}">
                <p14:modId xmlns:p14="http://schemas.microsoft.com/office/powerpoint/2010/main" val="1247318414"/>
              </p:ext>
            </p:extLst>
          </p:nvPr>
        </p:nvGraphicFramePr>
        <p:xfrm>
          <a:off x="2288260" y="5330952"/>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or greater</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27%+</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21 –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22 – 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 25%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24 – 26%</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Calibri" panose="020F0502020204030204" pitchFamily="34" charset="0"/>
                        </a:rPr>
                        <a:t>Below 24%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extLst>
      <p:ext uri="{BB962C8B-B14F-4D97-AF65-F5344CB8AC3E}">
        <p14:creationId xmlns:p14="http://schemas.microsoft.com/office/powerpoint/2010/main" val="9906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712384"/>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Transfer Out Rate</a:t>
            </a:r>
          </a:p>
        </p:txBody>
      </p:sp>
      <p:sp>
        <p:nvSpPr>
          <p:cNvPr id="2" name="TextBox 1">
            <a:extLst>
              <a:ext uri="{FF2B5EF4-FFF2-40B4-BE49-F238E27FC236}">
                <a16:creationId xmlns:a16="http://schemas.microsoft.com/office/drawing/2014/main" id="{7B7171E9-7BFF-4909-B386-DBDABCFEDC52}"/>
              </a:ext>
            </a:extLst>
          </p:cNvPr>
          <p:cNvSpPr txBox="1"/>
          <p:nvPr/>
        </p:nvSpPr>
        <p:spPr>
          <a:xfrm>
            <a:off x="2118310" y="1886926"/>
            <a:ext cx="6574134" cy="3139321"/>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2019 Cohort</a:t>
            </a: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IPEDS comparator institutions: -8%</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All Oregon community colleges: -5%</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Pathways comparators: +4%</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Overall rate: 21%</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BILAPOC students: 21%</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Pell: 15%</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First Generation: 15%</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Veterans : 13%</a:t>
            </a:r>
          </a:p>
        </p:txBody>
      </p:sp>
    </p:spTree>
    <p:extLst>
      <p:ext uri="{BB962C8B-B14F-4D97-AF65-F5344CB8AC3E}">
        <p14:creationId xmlns:p14="http://schemas.microsoft.com/office/powerpoint/2010/main" val="388673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203483" y="1495485"/>
            <a:ext cx="6923247" cy="4154984"/>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Access</a:t>
            </a:r>
          </a:p>
          <a:p>
            <a:pPr algn="ctr"/>
            <a:r>
              <a:rPr lang="en-US" sz="2400" dirty="0">
                <a:solidFill>
                  <a:schemeClr val="bg1"/>
                </a:solidFill>
                <a:latin typeface="Century Gothic" panose="020B0502020202020204" pitchFamily="34" charset="0"/>
              </a:rPr>
              <a:t>COCC expands access by providing students with equitable opportunities and the resources needed to achieve their goals.</a:t>
            </a:r>
          </a:p>
          <a:p>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Penetration Rate</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Tuition &amp; Fees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Underrepresented Students </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Courses and Programs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650452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Penetration Rate</a:t>
            </a:r>
          </a:p>
        </p:txBody>
      </p:sp>
      <p:sp>
        <p:nvSpPr>
          <p:cNvPr id="7" name="TextBox 6">
            <a:extLst>
              <a:ext uri="{FF2B5EF4-FFF2-40B4-BE49-F238E27FC236}">
                <a16:creationId xmlns:a16="http://schemas.microsoft.com/office/drawing/2014/main" id="{55D5BEB4-FD6D-4799-B91C-1C894D0D5252}"/>
              </a:ext>
            </a:extLst>
          </p:cNvPr>
          <p:cNvSpPr txBox="1"/>
          <p:nvPr/>
        </p:nvSpPr>
        <p:spPr>
          <a:xfrm>
            <a:off x="3622672" y="4445955"/>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3" name="Table 5">
            <a:extLst>
              <a:ext uri="{FF2B5EF4-FFF2-40B4-BE49-F238E27FC236}">
                <a16:creationId xmlns:a16="http://schemas.microsoft.com/office/drawing/2014/main" id="{7E0574D3-1C85-4C0D-A53E-9FD61E4A8773}"/>
              </a:ext>
            </a:extLst>
          </p:cNvPr>
          <p:cNvGraphicFramePr>
            <a:graphicFrameLocks noGrp="1"/>
          </p:cNvGraphicFramePr>
          <p:nvPr>
            <p:extLst>
              <p:ext uri="{D42A27DB-BD31-4B8C-83A1-F6EECF244321}">
                <p14:modId xmlns:p14="http://schemas.microsoft.com/office/powerpoint/2010/main" val="4096048013"/>
              </p:ext>
            </p:extLst>
          </p:nvPr>
        </p:nvGraphicFramePr>
        <p:xfrm>
          <a:off x="2306239" y="1892747"/>
          <a:ext cx="6096000" cy="17526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3964864436"/>
                    </a:ext>
                  </a:extLst>
                </a:gridCol>
                <a:gridCol w="1524000">
                  <a:extLst>
                    <a:ext uri="{9D8B030D-6E8A-4147-A177-3AD203B41FA5}">
                      <a16:colId xmlns:a16="http://schemas.microsoft.com/office/drawing/2014/main" val="3626346164"/>
                    </a:ext>
                  </a:extLst>
                </a:gridCol>
                <a:gridCol w="1524000">
                  <a:extLst>
                    <a:ext uri="{9D8B030D-6E8A-4147-A177-3AD203B41FA5}">
                      <a16:colId xmlns:a16="http://schemas.microsoft.com/office/drawing/2014/main" val="1324033251"/>
                    </a:ext>
                  </a:extLst>
                </a:gridCol>
                <a:gridCol w="1524000">
                  <a:extLst>
                    <a:ext uri="{9D8B030D-6E8A-4147-A177-3AD203B41FA5}">
                      <a16:colId xmlns:a16="http://schemas.microsoft.com/office/drawing/2014/main" val="1530792081"/>
                    </a:ext>
                  </a:extLst>
                </a:gridCol>
              </a:tblGrid>
              <a:tr h="370840">
                <a:tc>
                  <a:txBody>
                    <a:bodyPr/>
                    <a:lstStyle/>
                    <a:p>
                      <a:pPr algn="ctr"/>
                      <a:r>
                        <a:rPr lang="en-US" dirty="0">
                          <a:solidFill>
                            <a:sysClr val="windowText" lastClr="000000"/>
                          </a:solidFill>
                          <a:latin typeface="Century Gothic" panose="020B0502020202020204" pitchFamily="34" charset="0"/>
                        </a:rPr>
                        <a:t>Academic Year</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algn="ctr"/>
                      <a:r>
                        <a:rPr lang="en-US" dirty="0">
                          <a:solidFill>
                            <a:sysClr val="windowText" lastClr="000000"/>
                          </a:solidFill>
                          <a:latin typeface="Century Gothic" panose="020B0502020202020204" pitchFamily="34" charset="0"/>
                        </a:rPr>
                        <a:t>District Population</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algn="ctr"/>
                      <a:r>
                        <a:rPr lang="en-US" dirty="0">
                          <a:solidFill>
                            <a:sysClr val="windowText" lastClr="000000"/>
                          </a:solidFill>
                          <a:latin typeface="Century Gothic" panose="020B0502020202020204" pitchFamily="34" charset="0"/>
                        </a:rPr>
                        <a:t>COCC Enrollment</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algn="ctr"/>
                      <a:r>
                        <a:rPr lang="en-US" dirty="0">
                          <a:solidFill>
                            <a:sysClr val="windowText" lastClr="000000"/>
                          </a:solidFill>
                          <a:latin typeface="Century Gothic" panose="020B0502020202020204" pitchFamily="34" charset="0"/>
                        </a:rPr>
                        <a:t>Penetration Rate</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315443003"/>
                  </a:ext>
                </a:extLst>
              </a:tr>
              <a:tr h="370840">
                <a:tc>
                  <a:txBody>
                    <a:bodyPr/>
                    <a:lstStyle/>
                    <a:p>
                      <a:pPr algn="ctr"/>
                      <a:r>
                        <a:rPr lang="en-US" dirty="0">
                          <a:latin typeface="Century Gothic" panose="020B0502020202020204" pitchFamily="34" charset="0"/>
                        </a:rPr>
                        <a:t>2021-22</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210,845</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11,837</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3528664"/>
                  </a:ext>
                </a:extLst>
              </a:tr>
              <a:tr h="370840">
                <a:tc>
                  <a:txBody>
                    <a:bodyPr/>
                    <a:lstStyle/>
                    <a:p>
                      <a:pPr algn="ctr"/>
                      <a:r>
                        <a:rPr lang="en-US" dirty="0">
                          <a:latin typeface="Century Gothic" panose="020B0502020202020204" pitchFamily="34" charset="0"/>
                        </a:rPr>
                        <a:t>2022-23</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218,492</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12,041</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5.6%</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7160718"/>
                  </a:ext>
                </a:extLst>
              </a:tr>
              <a:tr h="370840">
                <a:tc>
                  <a:txBody>
                    <a:bodyPr/>
                    <a:lstStyle/>
                    <a:p>
                      <a:pPr algn="ctr"/>
                      <a:r>
                        <a:rPr lang="en-US" dirty="0">
                          <a:latin typeface="Century Gothic" panose="020B0502020202020204" pitchFamily="34" charset="0"/>
                        </a:rPr>
                        <a:t>2023-24</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latin typeface="Century Gothic" panose="020B0502020202020204" pitchFamily="34" charset="0"/>
                        </a:rPr>
                        <a:t>224,915</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12,661</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011439"/>
                  </a:ext>
                </a:extLst>
              </a:tr>
            </a:tbl>
          </a:graphicData>
        </a:graphic>
      </p:graphicFrame>
      <p:graphicFrame>
        <p:nvGraphicFramePr>
          <p:cNvPr id="10" name="Table 9">
            <a:extLst>
              <a:ext uri="{FF2B5EF4-FFF2-40B4-BE49-F238E27FC236}">
                <a16:creationId xmlns:a16="http://schemas.microsoft.com/office/drawing/2014/main" id="{8DD255A1-0D85-438A-93E6-B1DD7B7EBEDF}"/>
              </a:ext>
            </a:extLst>
          </p:cNvPr>
          <p:cNvGraphicFramePr>
            <a:graphicFrameLocks noGrp="1"/>
          </p:cNvGraphicFramePr>
          <p:nvPr>
            <p:extLst>
              <p:ext uri="{D42A27DB-BD31-4B8C-83A1-F6EECF244321}">
                <p14:modId xmlns:p14="http://schemas.microsoft.com/office/powerpoint/2010/main" val="3080214376"/>
              </p:ext>
            </p:extLst>
          </p:nvPr>
        </p:nvGraphicFramePr>
        <p:xfrm>
          <a:off x="2199040" y="5006726"/>
          <a:ext cx="6310398" cy="10668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dirty="0">
                          <a:effectLst/>
                          <a:latin typeface="Century Gothic" panose="020B0502020202020204" pitchFamily="34" charset="0"/>
                        </a:rPr>
                        <a:t>Original</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400" dirty="0">
                          <a:effectLst/>
                          <a:latin typeface="Century Gothic" panose="020B0502020202020204" pitchFamily="34" charset="0"/>
                        </a:rPr>
                        <a:t>Updated</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2023-24</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2024-25</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2025-26</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2026-27</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5.5%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5.8%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5.9%</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Calibri" panose="020F0502020204030204" pitchFamily="34" charset="0"/>
                        </a:rPr>
                        <a:t>6.0%</a:t>
                      </a:r>
                      <a:endParaRPr lang="en-US"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5 – 5.4%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5.4 – 5.7%</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5.5 – 5.8%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Calibri" panose="020F0502020204030204" pitchFamily="34" charset="0"/>
                        </a:rPr>
                        <a:t>5.6 – 5.9%</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Below 5.0%</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Below 5.4%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Below 5.5%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Calibri" panose="020F0502020204030204" pitchFamily="34" charset="0"/>
                        </a:rPr>
                        <a:t>Below 5.6%</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extLst>
      <p:ext uri="{BB962C8B-B14F-4D97-AF65-F5344CB8AC3E}">
        <p14:creationId xmlns:p14="http://schemas.microsoft.com/office/powerpoint/2010/main" val="356755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Penetration Rate</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13337"/>
            <a:ext cx="6076950" cy="3139321"/>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Not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Historical look back: COCC penetration rate declining as the population of Central Oregon changes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Changed age range to include 15+ year olds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Additional data included tri-county education attainment rate</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Wasco and Klamath County data and demographic factors in the works</a:t>
            </a:r>
          </a:p>
        </p:txBody>
      </p:sp>
    </p:spTree>
    <p:extLst>
      <p:ext uri="{BB962C8B-B14F-4D97-AF65-F5344CB8AC3E}">
        <p14:creationId xmlns:p14="http://schemas.microsoft.com/office/powerpoint/2010/main" val="236110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endParaRPr lang="en-US" sz="4400" b="1" dirty="0">
              <a:solidFill>
                <a:srgbClr val="2C6983"/>
              </a:solidFill>
              <a:latin typeface="Century Gothic" panose="020B0502020202020204" pitchFamily="34" charset="0"/>
            </a:endParaRPr>
          </a:p>
        </p:txBody>
      </p:sp>
      <p:sp>
        <p:nvSpPr>
          <p:cNvPr id="10" name="TextBox 9">
            <a:extLst>
              <a:ext uri="{FF2B5EF4-FFF2-40B4-BE49-F238E27FC236}">
                <a16:creationId xmlns:a16="http://schemas.microsoft.com/office/drawing/2014/main" id="{D4CFF851-9E71-4751-A279-5F63B59D3B62}"/>
              </a:ext>
            </a:extLst>
          </p:cNvPr>
          <p:cNvSpPr txBox="1"/>
          <p:nvPr/>
        </p:nvSpPr>
        <p:spPr>
          <a:xfrm>
            <a:off x="2182882" y="6216777"/>
            <a:ext cx="6515100" cy="371475"/>
          </a:xfrm>
          <a:prstGeom prst="rect">
            <a:avLst/>
          </a:prstGeom>
          <a:noFill/>
        </p:spPr>
        <p:txBody>
          <a:bodyPr wrap="square" rtlCol="0">
            <a:spAutoFit/>
          </a:bodyPr>
          <a:lstStyle/>
          <a:p>
            <a:r>
              <a:rPr lang="en-US" b="1" dirty="0">
                <a:solidFill>
                  <a:schemeClr val="bg1"/>
                </a:solidFill>
                <a:latin typeface="Century Gothic" panose="020B0502020202020204" pitchFamily="34" charset="0"/>
              </a:rPr>
              <a:t>Target: </a:t>
            </a:r>
            <a:r>
              <a:rPr lang="en-US" dirty="0">
                <a:solidFill>
                  <a:schemeClr val="bg1"/>
                </a:solidFill>
                <a:latin typeface="Century Gothic" panose="020B0502020202020204" pitchFamily="34" charset="0"/>
              </a:rPr>
              <a:t>Remain in lowest 25% compared to Oregon peers</a:t>
            </a:r>
          </a:p>
        </p:txBody>
      </p:sp>
      <p:sp>
        <p:nvSpPr>
          <p:cNvPr id="13" name="TextBox 12">
            <a:extLst>
              <a:ext uri="{FF2B5EF4-FFF2-40B4-BE49-F238E27FC236}">
                <a16:creationId xmlns:a16="http://schemas.microsoft.com/office/drawing/2014/main" id="{4C5D0C03-400F-488A-A366-5E60A1112EDD}"/>
              </a:ext>
            </a:extLst>
          </p:cNvPr>
          <p:cNvSpPr txBox="1"/>
          <p:nvPr/>
        </p:nvSpPr>
        <p:spPr>
          <a:xfrm>
            <a:off x="2986369" y="435864"/>
            <a:ext cx="4572000" cy="461665"/>
          </a:xfrm>
          <a:prstGeom prst="rect">
            <a:avLst/>
          </a:prstGeom>
          <a:noFill/>
        </p:spPr>
        <p:txBody>
          <a:bodyPr wrap="square">
            <a:spAutoFit/>
          </a:bodyPr>
          <a:lstStyle/>
          <a:p>
            <a:pPr algn="ctr" rtl="0">
              <a:defRPr sz="1400" b="0" i="0" u="none" strike="noStrike" kern="1200" spc="0" baseline="0">
                <a:solidFill>
                  <a:prstClr val="white"/>
                </a:solidFill>
                <a:latin typeface="+mn-lt"/>
                <a:ea typeface="+mn-ea"/>
                <a:cs typeface="+mn-cs"/>
              </a:defRPr>
            </a:pPr>
            <a:r>
              <a:rPr lang="en-US" sz="2400" b="1" i="0" baseline="0" dirty="0">
                <a:solidFill>
                  <a:schemeClr val="bg1"/>
                </a:solidFill>
                <a:effectLst/>
                <a:latin typeface="Century Gothic" panose="020B0502020202020204" pitchFamily="34" charset="0"/>
              </a:rPr>
              <a:t>In-District Tuition and Fees</a:t>
            </a:r>
            <a:endParaRPr lang="en-US" sz="2400" dirty="0">
              <a:solidFill>
                <a:schemeClr val="bg1"/>
              </a:solidFill>
              <a:effectLst/>
              <a:latin typeface="Century Gothic" panose="020B0502020202020204" pitchFamily="34" charset="0"/>
            </a:endParaRPr>
          </a:p>
        </p:txBody>
      </p:sp>
      <p:graphicFrame>
        <p:nvGraphicFramePr>
          <p:cNvPr id="9" name="Chart 8">
            <a:extLst>
              <a:ext uri="{FF2B5EF4-FFF2-40B4-BE49-F238E27FC236}">
                <a16:creationId xmlns:a16="http://schemas.microsoft.com/office/drawing/2014/main" id="{1C0994BB-93AE-47BF-B2ED-E01834EFD139}"/>
              </a:ext>
            </a:extLst>
          </p:cNvPr>
          <p:cNvGraphicFramePr>
            <a:graphicFrameLocks/>
          </p:cNvGraphicFramePr>
          <p:nvPr>
            <p:extLst>
              <p:ext uri="{D42A27DB-BD31-4B8C-83A1-F6EECF244321}">
                <p14:modId xmlns:p14="http://schemas.microsoft.com/office/powerpoint/2010/main" val="300099375"/>
              </p:ext>
            </p:extLst>
          </p:nvPr>
        </p:nvGraphicFramePr>
        <p:xfrm>
          <a:off x="1919389" y="868652"/>
          <a:ext cx="7696249" cy="5176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354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713906" y="2748648"/>
            <a:ext cx="3943349" cy="1107996"/>
          </a:xfrm>
          <a:prstGeom prst="rect">
            <a:avLst/>
          </a:prstGeom>
          <a:noFill/>
        </p:spPr>
        <p:txBody>
          <a:bodyPr wrap="square" rtlCol="0">
            <a:spAutoFit/>
          </a:bodyPr>
          <a:lstStyle/>
          <a:p>
            <a:pPr algn="ctr"/>
            <a:r>
              <a:rPr lang="en-US" sz="6600" b="1" dirty="0">
                <a:solidFill>
                  <a:srgbClr val="2C6983"/>
                </a:solidFill>
                <a:latin typeface="Century Gothic" panose="020B0502020202020204" pitchFamily="34" charset="0"/>
              </a:rPr>
              <a:t>MISSION</a:t>
            </a:r>
            <a:endParaRPr lang="en-US" sz="5400" b="1" dirty="0">
              <a:solidFill>
                <a:srgbClr val="2C6983"/>
              </a:solidFill>
              <a:latin typeface="Century Gothic" panose="020B0502020202020204" pitchFamily="34" charset="0"/>
            </a:endParaRPr>
          </a:p>
        </p:txBody>
      </p:sp>
      <p:sp>
        <p:nvSpPr>
          <p:cNvPr id="9" name="TextBox 8">
            <a:extLst>
              <a:ext uri="{FF2B5EF4-FFF2-40B4-BE49-F238E27FC236}">
                <a16:creationId xmlns:a16="http://schemas.microsoft.com/office/drawing/2014/main" id="{6ED01FC0-D7C9-4472-A0BE-EF6888CD419B}"/>
              </a:ext>
            </a:extLst>
          </p:cNvPr>
          <p:cNvSpPr txBox="1"/>
          <p:nvPr/>
        </p:nvSpPr>
        <p:spPr>
          <a:xfrm>
            <a:off x="1926247" y="2498766"/>
            <a:ext cx="6855983" cy="1569660"/>
          </a:xfrm>
          <a:prstGeom prst="rect">
            <a:avLst/>
          </a:prstGeom>
          <a:noFill/>
        </p:spPr>
        <p:txBody>
          <a:bodyPr wrap="square" rtlCol="0">
            <a:spAutoFit/>
          </a:bodyPr>
          <a:lstStyle/>
          <a:p>
            <a:r>
              <a:rPr lang="en-US" sz="2400" dirty="0">
                <a:solidFill>
                  <a:schemeClr val="bg1"/>
                </a:solidFill>
                <a:latin typeface="Century Gothic" panose="020B0502020202020204" pitchFamily="34" charset="0"/>
              </a:rPr>
              <a:t>Central Oregon Community College empowers students and transforms communities through equitable and accessible lifelong learning.</a:t>
            </a:r>
          </a:p>
        </p:txBody>
      </p:sp>
    </p:spTree>
    <p:extLst>
      <p:ext uri="{BB962C8B-B14F-4D97-AF65-F5344CB8AC3E}">
        <p14:creationId xmlns:p14="http://schemas.microsoft.com/office/powerpoint/2010/main" val="127325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Tuition &amp; Fees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40430"/>
            <a:ext cx="6076950" cy="2031325"/>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a:t>
            </a:r>
            <a:r>
              <a:rPr lang="en-US">
                <a:solidFill>
                  <a:schemeClr val="bg1"/>
                </a:solidFill>
                <a:latin typeface="Century Gothic" panose="020B0502020202020204" pitchFamily="34" charset="0"/>
              </a:rPr>
              <a:t>has the 3rd </a:t>
            </a:r>
            <a:r>
              <a:rPr lang="en-US" dirty="0">
                <a:solidFill>
                  <a:schemeClr val="bg1"/>
                </a:solidFill>
                <a:latin typeface="Century Gothic" panose="020B0502020202020204" pitchFamily="34" charset="0"/>
              </a:rPr>
              <a:t>lowest tuition and fees out of the 17 Oregon Community Colleges</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Goal is to be in the lowest 25% of Oregon community colleges</a:t>
            </a:r>
          </a:p>
        </p:txBody>
      </p:sp>
    </p:spTree>
    <p:extLst>
      <p:ext uri="{BB962C8B-B14F-4D97-AF65-F5344CB8AC3E}">
        <p14:creationId xmlns:p14="http://schemas.microsoft.com/office/powerpoint/2010/main" val="116901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23607"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315460"/>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Underrepresented Students</a:t>
            </a:r>
          </a:p>
        </p:txBody>
      </p:sp>
      <p:sp>
        <p:nvSpPr>
          <p:cNvPr id="7" name="TextBox 6">
            <a:extLst>
              <a:ext uri="{FF2B5EF4-FFF2-40B4-BE49-F238E27FC236}">
                <a16:creationId xmlns:a16="http://schemas.microsoft.com/office/drawing/2014/main" id="{3D02D17D-3BBF-4905-8AD1-85C4DA3EB5A2}"/>
              </a:ext>
            </a:extLst>
          </p:cNvPr>
          <p:cNvSpPr txBox="1"/>
          <p:nvPr/>
        </p:nvSpPr>
        <p:spPr>
          <a:xfrm>
            <a:off x="3731504" y="4819834"/>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0" name="Chart 9">
            <a:extLst>
              <a:ext uri="{FF2B5EF4-FFF2-40B4-BE49-F238E27FC236}">
                <a16:creationId xmlns:a16="http://schemas.microsoft.com/office/drawing/2014/main" id="{5BB2D360-6C21-4BC4-B284-21606D3EF015}"/>
              </a:ext>
            </a:extLst>
          </p:cNvPr>
          <p:cNvGraphicFramePr>
            <a:graphicFrameLocks/>
          </p:cNvGraphicFramePr>
          <p:nvPr>
            <p:extLst>
              <p:ext uri="{D42A27DB-BD31-4B8C-83A1-F6EECF244321}">
                <p14:modId xmlns:p14="http://schemas.microsoft.com/office/powerpoint/2010/main" val="3896884543"/>
              </p:ext>
            </p:extLst>
          </p:nvPr>
        </p:nvGraphicFramePr>
        <p:xfrm>
          <a:off x="2332133" y="1092585"/>
          <a:ext cx="6044212" cy="35022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970DD815-46AD-4E66-89AE-54EB6EA8BDA7}"/>
              </a:ext>
            </a:extLst>
          </p:cNvPr>
          <p:cNvGraphicFramePr>
            <a:graphicFrameLocks noGrp="1"/>
          </p:cNvGraphicFramePr>
          <p:nvPr>
            <p:extLst>
              <p:ext uri="{D42A27DB-BD31-4B8C-83A1-F6EECF244321}">
                <p14:modId xmlns:p14="http://schemas.microsoft.com/office/powerpoint/2010/main" val="1802377228"/>
              </p:ext>
            </p:extLst>
          </p:nvPr>
        </p:nvGraphicFramePr>
        <p:xfrm>
          <a:off x="2679591" y="5274254"/>
          <a:ext cx="5696753" cy="914400"/>
        </p:xfrm>
        <a:graphic>
          <a:graphicData uri="http://schemas.openxmlformats.org/drawingml/2006/table">
            <a:tbl>
              <a:tblPr firstRow="1" firstCol="1" bandRow="1">
                <a:tableStyleId>{5C22544A-7EE6-4342-B048-85BDC9FD1C3A}</a:tableStyleId>
              </a:tblPr>
              <a:tblGrid>
                <a:gridCol w="1258014">
                  <a:extLst>
                    <a:ext uri="{9D8B030D-6E8A-4147-A177-3AD203B41FA5}">
                      <a16:colId xmlns:a16="http://schemas.microsoft.com/office/drawing/2014/main" val="1384769733"/>
                    </a:ext>
                  </a:extLst>
                </a:gridCol>
                <a:gridCol w="1071174">
                  <a:extLst>
                    <a:ext uri="{9D8B030D-6E8A-4147-A177-3AD203B41FA5}">
                      <a16:colId xmlns:a16="http://schemas.microsoft.com/office/drawing/2014/main" val="1803123695"/>
                    </a:ext>
                  </a:extLst>
                </a:gridCol>
                <a:gridCol w="1205070">
                  <a:extLst>
                    <a:ext uri="{9D8B030D-6E8A-4147-A177-3AD203B41FA5}">
                      <a16:colId xmlns:a16="http://schemas.microsoft.com/office/drawing/2014/main" val="3653681391"/>
                    </a:ext>
                  </a:extLst>
                </a:gridCol>
                <a:gridCol w="876415">
                  <a:extLst>
                    <a:ext uri="{9D8B030D-6E8A-4147-A177-3AD203B41FA5}">
                      <a16:colId xmlns:a16="http://schemas.microsoft.com/office/drawing/2014/main" val="1207140387"/>
                    </a:ext>
                  </a:extLst>
                </a:gridCol>
                <a:gridCol w="128608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Low-Income</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Adult Learners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BILAPOC</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CTE/Workforce</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2023-24 actual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20%</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927079500"/>
                  </a:ext>
                </a:extLst>
              </a:tr>
              <a:tr h="0">
                <a:tc>
                  <a:txBody>
                    <a:bodyPr/>
                    <a:lstStyle/>
                    <a:p>
                      <a:pPr marL="0" marR="0">
                        <a:spcBef>
                          <a:spcPts val="0"/>
                        </a:spcBef>
                        <a:spcAft>
                          <a:spcPts val="0"/>
                        </a:spcAft>
                      </a:pPr>
                      <a:r>
                        <a:rPr lang="en-US" sz="1200" dirty="0">
                          <a:effectLst/>
                          <a:latin typeface="Century Gothic" panose="020B0502020202020204" pitchFamily="34" charset="0"/>
                        </a:rPr>
                        <a:t>2024-25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26%</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47%</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2025-26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2026-27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30%</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49%</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26%</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
        <p:nvSpPr>
          <p:cNvPr id="2" name="TextBox 1">
            <a:extLst>
              <a:ext uri="{FF2B5EF4-FFF2-40B4-BE49-F238E27FC236}">
                <a16:creationId xmlns:a16="http://schemas.microsoft.com/office/drawing/2014/main" id="{D848D612-C34B-4C98-8493-0D2AD2E8C136}"/>
              </a:ext>
            </a:extLst>
          </p:cNvPr>
          <p:cNvSpPr txBox="1"/>
          <p:nvPr/>
        </p:nvSpPr>
        <p:spPr>
          <a:xfrm>
            <a:off x="3417569" y="6295145"/>
            <a:ext cx="5349293" cy="261610"/>
          </a:xfrm>
          <a:prstGeom prst="rect">
            <a:avLst/>
          </a:prstGeom>
          <a:noFill/>
        </p:spPr>
        <p:txBody>
          <a:bodyPr wrap="square" rtlCol="0">
            <a:spAutoFit/>
          </a:bodyPr>
          <a:lstStyle/>
          <a:p>
            <a:r>
              <a:rPr lang="en-US" sz="1100" b="1" dirty="0">
                <a:solidFill>
                  <a:schemeClr val="bg1"/>
                </a:solidFill>
                <a:latin typeface="Century Gothic" panose="020B0502020202020204" pitchFamily="34" charset="0"/>
              </a:rPr>
              <a:t>Met: 3+ sub-indicators; Almost Met: 2; Not Met: 0 or 1</a:t>
            </a:r>
          </a:p>
        </p:txBody>
      </p:sp>
    </p:spTree>
    <p:extLst>
      <p:ext uri="{BB962C8B-B14F-4D97-AF65-F5344CB8AC3E}">
        <p14:creationId xmlns:p14="http://schemas.microsoft.com/office/powerpoint/2010/main" val="246165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75287"/>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Underrepresented Students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6" y="2413337"/>
            <a:ext cx="6609413" cy="2308324"/>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Not yet available from HECC</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Unduplicated headcount amongst groups:</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Low-Income: 24%</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Adult Learners: 51%</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BILAPOC: 20%</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CTE &amp; Workforce Training: 48%</a:t>
            </a:r>
          </a:p>
        </p:txBody>
      </p:sp>
    </p:spTree>
    <p:extLst>
      <p:ext uri="{BB962C8B-B14F-4D97-AF65-F5344CB8AC3E}">
        <p14:creationId xmlns:p14="http://schemas.microsoft.com/office/powerpoint/2010/main" val="115227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33132"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449514"/>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Courses &amp; Programs</a:t>
            </a:r>
          </a:p>
        </p:txBody>
      </p:sp>
      <p:sp>
        <p:nvSpPr>
          <p:cNvPr id="7" name="TextBox 6">
            <a:extLst>
              <a:ext uri="{FF2B5EF4-FFF2-40B4-BE49-F238E27FC236}">
                <a16:creationId xmlns:a16="http://schemas.microsoft.com/office/drawing/2014/main" id="{2424F06C-BBC1-447B-A435-8E2CB584EDE2}"/>
              </a:ext>
            </a:extLst>
          </p:cNvPr>
          <p:cNvSpPr txBox="1"/>
          <p:nvPr/>
        </p:nvSpPr>
        <p:spPr>
          <a:xfrm>
            <a:off x="3630214" y="5074572"/>
            <a:ext cx="3448050"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1" name="Chart 10">
            <a:extLst>
              <a:ext uri="{FF2B5EF4-FFF2-40B4-BE49-F238E27FC236}">
                <a16:creationId xmlns:a16="http://schemas.microsoft.com/office/drawing/2014/main" id="{628B39B3-527F-44CB-8925-215BA7597513}"/>
              </a:ext>
            </a:extLst>
          </p:cNvPr>
          <p:cNvGraphicFramePr>
            <a:graphicFrameLocks/>
          </p:cNvGraphicFramePr>
          <p:nvPr>
            <p:extLst>
              <p:ext uri="{D42A27DB-BD31-4B8C-83A1-F6EECF244321}">
                <p14:modId xmlns:p14="http://schemas.microsoft.com/office/powerpoint/2010/main" val="1403743166"/>
              </p:ext>
            </p:extLst>
          </p:nvPr>
        </p:nvGraphicFramePr>
        <p:xfrm>
          <a:off x="2425252" y="1257300"/>
          <a:ext cx="5884545" cy="35433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838BD886-CA95-48BD-A0FE-397B3627A7AB}"/>
              </a:ext>
            </a:extLst>
          </p:cNvPr>
          <p:cNvGraphicFramePr>
            <a:graphicFrameLocks noGrp="1"/>
          </p:cNvGraphicFramePr>
          <p:nvPr>
            <p:extLst>
              <p:ext uri="{D42A27DB-BD31-4B8C-83A1-F6EECF244321}">
                <p14:modId xmlns:p14="http://schemas.microsoft.com/office/powerpoint/2010/main" val="2402620320"/>
              </p:ext>
            </p:extLst>
          </p:nvPr>
        </p:nvGraphicFramePr>
        <p:xfrm>
          <a:off x="2153146" y="5539015"/>
          <a:ext cx="6428755" cy="670560"/>
        </p:xfrm>
        <a:graphic>
          <a:graphicData uri="http://schemas.openxmlformats.org/drawingml/2006/table">
            <a:tbl>
              <a:tblPr firstRow="1" firstCol="1" bandRow="1">
                <a:tableStyleId>{5C22544A-7EE6-4342-B048-85BDC9FD1C3A}</a:tableStyleId>
              </a:tblPr>
              <a:tblGrid>
                <a:gridCol w="1959625">
                  <a:extLst>
                    <a:ext uri="{9D8B030D-6E8A-4147-A177-3AD203B41FA5}">
                      <a16:colId xmlns:a16="http://schemas.microsoft.com/office/drawing/2014/main" val="1384769733"/>
                    </a:ext>
                  </a:extLst>
                </a:gridCol>
                <a:gridCol w="1131570">
                  <a:extLst>
                    <a:ext uri="{9D8B030D-6E8A-4147-A177-3AD203B41FA5}">
                      <a16:colId xmlns:a16="http://schemas.microsoft.com/office/drawing/2014/main" val="1803123695"/>
                    </a:ext>
                  </a:extLst>
                </a:gridCol>
                <a:gridCol w="982980">
                  <a:extLst>
                    <a:ext uri="{9D8B030D-6E8A-4147-A177-3AD203B41FA5}">
                      <a16:colId xmlns:a16="http://schemas.microsoft.com/office/drawing/2014/main" val="3653681391"/>
                    </a:ext>
                  </a:extLst>
                </a:gridCol>
                <a:gridCol w="1108710">
                  <a:extLst>
                    <a:ext uri="{9D8B030D-6E8A-4147-A177-3AD203B41FA5}">
                      <a16:colId xmlns:a16="http://schemas.microsoft.com/office/drawing/2014/main" val="1207140387"/>
                    </a:ext>
                  </a:extLst>
                </a:gridCol>
                <a:gridCol w="124587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100" dirty="0">
                          <a:effectLst/>
                          <a:latin typeface="Century Gothic" panose="020B0502020202020204" pitchFamily="34" charset="0"/>
                        </a:rPr>
                        <a:t> </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solidFill>
                            <a:schemeClr val="bg1"/>
                          </a:solidFill>
                          <a:effectLst/>
                          <a:latin typeface="Century Gothic" panose="020B0502020202020204" pitchFamily="34" charset="0"/>
                        </a:rPr>
                        <a:t>Headcount</a:t>
                      </a:r>
                      <a:endParaRPr lang="en-US" sz="1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solidFill>
                            <a:schemeClr val="bg1"/>
                          </a:solidFill>
                          <a:effectLst/>
                          <a:latin typeface="Century Gothic" panose="020B0502020202020204" pitchFamily="34" charset="0"/>
                        </a:rPr>
                        <a:t>FTE</a:t>
                      </a:r>
                      <a:endParaRPr lang="en-US" sz="1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solidFill>
                            <a:schemeClr val="bg1"/>
                          </a:solidFill>
                          <a:effectLst/>
                          <a:latin typeface="Century Gothic" panose="020B0502020202020204" pitchFamily="34" charset="0"/>
                        </a:rPr>
                        <a:t>Courses</a:t>
                      </a:r>
                      <a:endParaRPr lang="en-US" sz="1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solidFill>
                            <a:schemeClr val="bg1"/>
                          </a:solidFill>
                          <a:effectLst/>
                          <a:latin typeface="Century Gothic" panose="020B0502020202020204" pitchFamily="34" charset="0"/>
                        </a:rPr>
                        <a:t>Course Sections</a:t>
                      </a:r>
                      <a:endParaRPr lang="en-US" sz="1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100" dirty="0">
                          <a:effectLst/>
                          <a:latin typeface="Century Gothic" panose="020B0502020202020204" pitchFamily="34" charset="0"/>
                        </a:rPr>
                        <a:t>Met (3 of 4 criteria)</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effectLst/>
                          <a:latin typeface="Century Gothic" panose="020B0502020202020204" pitchFamily="34" charset="0"/>
                        </a:rPr>
                        <a:t>2,994–3,304</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760–1,100</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217–245</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520–552</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100">
                          <a:effectLst/>
                          <a:latin typeface="Century Gothic" panose="020B0502020202020204" pitchFamily="34" charset="0"/>
                        </a:rPr>
                        <a:t>Almost Met (2 of 4 criteria)</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effectLst/>
                          <a:latin typeface="Century Gothic" panose="020B0502020202020204" pitchFamily="34" charset="0"/>
                        </a:rPr>
                        <a:t>2,501–2,499</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601–759</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201–216</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rPr>
                        <a:t>498–519</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100">
                          <a:effectLst/>
                          <a:latin typeface="Century Gothic" panose="020B0502020202020204" pitchFamily="34" charset="0"/>
                        </a:rPr>
                        <a:t>Not Met (0 or 1 criterion)</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rPr>
                        <a:t>2,500 or fewer</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600 or fewer</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200 or fewer</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rPr>
                        <a:t>497 or fewer</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extLst>
      <p:ext uri="{BB962C8B-B14F-4D97-AF65-F5344CB8AC3E}">
        <p14:creationId xmlns:p14="http://schemas.microsoft.com/office/powerpoint/2010/main" val="131194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23607"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712384"/>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Courses &amp; Programs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10727" y="2205342"/>
            <a:ext cx="6687024" cy="2585323"/>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currently applicable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Removed the pandemic year when setting benchmarks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is slightly above benchmark for a continued rise in online course offerings over pre-pandemic numbers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Strategic scheduling will move us forward in our ability to advertise fully online degrees</a:t>
            </a:r>
          </a:p>
        </p:txBody>
      </p:sp>
    </p:spTree>
    <p:extLst>
      <p:ext uri="{BB962C8B-B14F-4D97-AF65-F5344CB8AC3E}">
        <p14:creationId xmlns:p14="http://schemas.microsoft.com/office/powerpoint/2010/main" val="12266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203483" y="1495485"/>
            <a:ext cx="6923247" cy="3416320"/>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Community Engagement</a:t>
            </a:r>
          </a:p>
          <a:p>
            <a:pPr algn="ctr"/>
            <a:r>
              <a:rPr lang="en-US" sz="2400" dirty="0">
                <a:solidFill>
                  <a:schemeClr val="bg1"/>
                </a:solidFill>
                <a:effectLst/>
                <a:latin typeface="Century Gothic" panose="020B0502020202020204" pitchFamily="34" charset="0"/>
              </a:rPr>
              <a:t>COCC engages with and responds to the needs of the communities we serve.</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College-Sponsored Events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Participation in Community-Based Stakeholder Groups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674181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COMMUNITY ENGAGEMENT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College-Sponsored Events</a:t>
            </a:r>
          </a:p>
        </p:txBody>
      </p:sp>
      <p:sp>
        <p:nvSpPr>
          <p:cNvPr id="7" name="TextBox 6">
            <a:extLst>
              <a:ext uri="{FF2B5EF4-FFF2-40B4-BE49-F238E27FC236}">
                <a16:creationId xmlns:a16="http://schemas.microsoft.com/office/drawing/2014/main" id="{FF13FC1E-3743-4BA1-B8F8-A572726F87DC}"/>
              </a:ext>
            </a:extLst>
          </p:cNvPr>
          <p:cNvSpPr txBox="1"/>
          <p:nvPr/>
        </p:nvSpPr>
        <p:spPr>
          <a:xfrm>
            <a:off x="3623998" y="5033747"/>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11" name="Table 10">
            <a:extLst>
              <a:ext uri="{FF2B5EF4-FFF2-40B4-BE49-F238E27FC236}">
                <a16:creationId xmlns:a16="http://schemas.microsoft.com/office/drawing/2014/main" id="{EB7E493E-BD2F-4A82-83FF-78FF5B655EC8}"/>
              </a:ext>
            </a:extLst>
          </p:cNvPr>
          <p:cNvGraphicFramePr>
            <a:graphicFrameLocks noGrp="1"/>
          </p:cNvGraphicFramePr>
          <p:nvPr>
            <p:extLst>
              <p:ext uri="{D42A27DB-BD31-4B8C-83A1-F6EECF244321}">
                <p14:modId xmlns:p14="http://schemas.microsoft.com/office/powerpoint/2010/main" val="3963312102"/>
              </p:ext>
            </p:extLst>
          </p:nvPr>
        </p:nvGraphicFramePr>
        <p:xfrm>
          <a:off x="2252455" y="5501797"/>
          <a:ext cx="6025124" cy="731520"/>
        </p:xfrm>
        <a:graphic>
          <a:graphicData uri="http://schemas.openxmlformats.org/drawingml/2006/table">
            <a:tbl>
              <a:tblPr firstRow="1" firstCol="1" bandRow="1">
                <a:tableStyleId>{5C22544A-7EE6-4342-B048-85BDC9FD1C3A}</a:tableStyleId>
              </a:tblPr>
              <a:tblGrid>
                <a:gridCol w="1096263">
                  <a:extLst>
                    <a:ext uri="{9D8B030D-6E8A-4147-A177-3AD203B41FA5}">
                      <a16:colId xmlns:a16="http://schemas.microsoft.com/office/drawing/2014/main" val="3004757787"/>
                    </a:ext>
                  </a:extLst>
                </a:gridCol>
                <a:gridCol w="1209675">
                  <a:extLst>
                    <a:ext uri="{9D8B030D-6E8A-4147-A177-3AD203B41FA5}">
                      <a16:colId xmlns:a16="http://schemas.microsoft.com/office/drawing/2014/main" val="3540224664"/>
                    </a:ext>
                  </a:extLst>
                </a:gridCol>
                <a:gridCol w="1238250">
                  <a:extLst>
                    <a:ext uri="{9D8B030D-6E8A-4147-A177-3AD203B41FA5}">
                      <a16:colId xmlns:a16="http://schemas.microsoft.com/office/drawing/2014/main" val="1260873564"/>
                    </a:ext>
                  </a:extLst>
                </a:gridCol>
                <a:gridCol w="1152525">
                  <a:extLst>
                    <a:ext uri="{9D8B030D-6E8A-4147-A177-3AD203B41FA5}">
                      <a16:colId xmlns:a16="http://schemas.microsoft.com/office/drawing/2014/main" val="1687361372"/>
                    </a:ext>
                  </a:extLst>
                </a:gridCol>
                <a:gridCol w="1328411">
                  <a:extLst>
                    <a:ext uri="{9D8B030D-6E8A-4147-A177-3AD203B41FA5}">
                      <a16:colId xmlns:a16="http://schemas.microsoft.com/office/drawing/2014/main" val="4051317418"/>
                    </a:ext>
                  </a:extLst>
                </a:gridCol>
              </a:tblGrid>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2023-24</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2024-25</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2025-26</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2026-27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1315623536"/>
                  </a:ext>
                </a:extLst>
              </a:tr>
              <a:tr h="0">
                <a:tc>
                  <a:txBody>
                    <a:bodyPr/>
                    <a:lstStyle/>
                    <a:p>
                      <a:pPr marL="0" marR="0">
                        <a:spcBef>
                          <a:spcPts val="0"/>
                        </a:spcBef>
                        <a:spcAft>
                          <a:spcPts val="0"/>
                        </a:spcAft>
                      </a:pPr>
                      <a:r>
                        <a:rPr lang="en-US" sz="1200" dirty="0">
                          <a:effectLst/>
                          <a:latin typeface="Century Gothic" panose="020B0502020202020204" pitchFamily="34" charset="0"/>
                        </a:rPr>
                        <a:t>Met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75+</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78+</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80+</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82+</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593746041"/>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65-74</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68-77</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70-79</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72-81</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4166289728"/>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64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67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69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71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132206281"/>
                  </a:ext>
                </a:extLst>
              </a:tr>
            </a:tbl>
          </a:graphicData>
        </a:graphic>
      </p:graphicFrame>
      <p:graphicFrame>
        <p:nvGraphicFramePr>
          <p:cNvPr id="12" name="Chart 11">
            <a:extLst>
              <a:ext uri="{FF2B5EF4-FFF2-40B4-BE49-F238E27FC236}">
                <a16:creationId xmlns:a16="http://schemas.microsoft.com/office/drawing/2014/main" id="{A9979077-C29F-4008-9745-3C566BB95E2C}"/>
              </a:ext>
            </a:extLst>
          </p:cNvPr>
          <p:cNvGraphicFramePr>
            <a:graphicFrameLocks/>
          </p:cNvGraphicFramePr>
          <p:nvPr>
            <p:extLst>
              <p:ext uri="{D42A27DB-BD31-4B8C-83A1-F6EECF244321}">
                <p14:modId xmlns:p14="http://schemas.microsoft.com/office/powerpoint/2010/main" val="1066262124"/>
              </p:ext>
            </p:extLst>
          </p:nvPr>
        </p:nvGraphicFramePr>
        <p:xfrm>
          <a:off x="2968131" y="1840230"/>
          <a:ext cx="4593771" cy="29603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56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COMMUNITY ENGAGEMENT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College-Sponsored Events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40430"/>
            <a:ext cx="6076950" cy="2308324"/>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available as indicator is unique to COCC</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Formal adoption of an ‘Advancement’ model and desire to truly capture all events the College sponsors has allowed COCC to truly measure its impact across the region in a unique way.</a:t>
            </a:r>
          </a:p>
        </p:txBody>
      </p:sp>
    </p:spTree>
    <p:extLst>
      <p:ext uri="{BB962C8B-B14F-4D97-AF65-F5344CB8AC3E}">
        <p14:creationId xmlns:p14="http://schemas.microsoft.com/office/powerpoint/2010/main" val="22131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COMMUNITY ENGAGEMENT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611305"/>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&amp; Education Partners</a:t>
            </a:r>
          </a:p>
        </p:txBody>
      </p:sp>
      <p:sp>
        <p:nvSpPr>
          <p:cNvPr id="2" name="TextBox 1">
            <a:extLst>
              <a:ext uri="{FF2B5EF4-FFF2-40B4-BE49-F238E27FC236}">
                <a16:creationId xmlns:a16="http://schemas.microsoft.com/office/drawing/2014/main" id="{7B7171E9-7BFF-4909-B386-DBDABCFEDC52}"/>
              </a:ext>
            </a:extLst>
          </p:cNvPr>
          <p:cNvSpPr txBox="1"/>
          <p:nvPr/>
        </p:nvSpPr>
        <p:spPr>
          <a:xfrm>
            <a:off x="2226542" y="4202179"/>
            <a:ext cx="6076950"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2023 – 24 Data: </a:t>
            </a:r>
            <a:r>
              <a:rPr lang="en-US" dirty="0">
                <a:solidFill>
                  <a:schemeClr val="bg1"/>
                </a:solidFill>
                <a:latin typeface="Century Gothic" panose="020B0502020202020204" pitchFamily="34" charset="0"/>
              </a:rPr>
              <a:t>94%</a:t>
            </a:r>
          </a:p>
        </p:txBody>
      </p:sp>
      <p:sp>
        <p:nvSpPr>
          <p:cNvPr id="7" name="TextBox 6">
            <a:extLst>
              <a:ext uri="{FF2B5EF4-FFF2-40B4-BE49-F238E27FC236}">
                <a16:creationId xmlns:a16="http://schemas.microsoft.com/office/drawing/2014/main" id="{0891D9EE-1596-46CB-A01B-58CEA92AD005}"/>
              </a:ext>
            </a:extLst>
          </p:cNvPr>
          <p:cNvSpPr txBox="1"/>
          <p:nvPr/>
        </p:nvSpPr>
        <p:spPr>
          <a:xfrm>
            <a:off x="3623998" y="4885157"/>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1" name="Table 10">
            <a:extLst>
              <a:ext uri="{FF2B5EF4-FFF2-40B4-BE49-F238E27FC236}">
                <a16:creationId xmlns:a16="http://schemas.microsoft.com/office/drawing/2014/main" id="{1A7FE6DA-1D60-40BD-8244-1B39C7F3ACC3}"/>
              </a:ext>
            </a:extLst>
          </p:cNvPr>
          <p:cNvGraphicFramePr>
            <a:graphicFrameLocks noGrp="1"/>
          </p:cNvGraphicFramePr>
          <p:nvPr>
            <p:extLst>
              <p:ext uri="{D42A27DB-BD31-4B8C-83A1-F6EECF244321}">
                <p14:modId xmlns:p14="http://schemas.microsoft.com/office/powerpoint/2010/main" val="1551134906"/>
              </p:ext>
            </p:extLst>
          </p:nvPr>
        </p:nvGraphicFramePr>
        <p:xfrm>
          <a:off x="3164964" y="5325796"/>
          <a:ext cx="4363466" cy="853440"/>
        </p:xfrm>
        <a:graphic>
          <a:graphicData uri="http://schemas.openxmlformats.org/drawingml/2006/table">
            <a:tbl>
              <a:tblPr firstRow="1" firstCol="1" bandRow="1">
                <a:tableStyleId>{5C22544A-7EE6-4342-B048-85BDC9FD1C3A}</a:tableStyleId>
              </a:tblPr>
              <a:tblGrid>
                <a:gridCol w="2063543">
                  <a:extLst>
                    <a:ext uri="{9D8B030D-6E8A-4147-A177-3AD203B41FA5}">
                      <a16:colId xmlns:a16="http://schemas.microsoft.com/office/drawing/2014/main" val="4194116039"/>
                    </a:ext>
                  </a:extLst>
                </a:gridCol>
                <a:gridCol w="2299923">
                  <a:extLst>
                    <a:ext uri="{9D8B030D-6E8A-4147-A177-3AD203B41FA5}">
                      <a16:colId xmlns:a16="http://schemas.microsoft.com/office/drawing/2014/main" val="57723369"/>
                    </a:ext>
                  </a:extLst>
                </a:gridCol>
              </a:tblGrid>
              <a:tr h="88214">
                <a:tc>
                  <a:txBody>
                    <a:bodyPr/>
                    <a:lstStyle/>
                    <a:p>
                      <a:pPr marL="0" marR="0">
                        <a:spcBef>
                          <a:spcPts val="0"/>
                        </a:spcBef>
                        <a:spcAft>
                          <a:spcPts val="0"/>
                        </a:spcAft>
                      </a:pPr>
                      <a:r>
                        <a:rPr lang="en-US" sz="1400" dirty="0">
                          <a:effectLst/>
                          <a:latin typeface="Century Gothic" panose="020B0502020202020204" pitchFamily="34" charset="0"/>
                        </a:rPr>
                        <a:t> </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dirty="0">
                          <a:effectLst/>
                          <a:latin typeface="Century Gothic" panose="020B0502020202020204" pitchFamily="34" charset="0"/>
                        </a:rPr>
                        <a:t>2023-27</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684303496"/>
                  </a:ext>
                </a:extLst>
              </a:tr>
              <a:tr h="0">
                <a:tc>
                  <a:txBody>
                    <a:bodyPr/>
                    <a:lstStyle/>
                    <a:p>
                      <a:pPr marL="0" marR="0">
                        <a:spcBef>
                          <a:spcPts val="0"/>
                        </a:spcBef>
                        <a:spcAft>
                          <a:spcPts val="0"/>
                        </a:spcAft>
                      </a:pPr>
                      <a:r>
                        <a:rPr lang="en-US" sz="1400" dirty="0">
                          <a:effectLst/>
                          <a:latin typeface="Century Gothic" panose="020B0502020202020204" pitchFamily="34" charset="0"/>
                        </a:rPr>
                        <a:t>Met</a:t>
                      </a: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85%+</a:t>
                      </a: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4180452825"/>
                  </a:ext>
                </a:extLst>
              </a:tr>
              <a:tr h="0">
                <a:tc>
                  <a:txBody>
                    <a:bodyPr/>
                    <a:lstStyle/>
                    <a:p>
                      <a:pPr marL="0" marR="0">
                        <a:spcBef>
                          <a:spcPts val="0"/>
                        </a:spcBef>
                        <a:spcAft>
                          <a:spcPts val="0"/>
                        </a:spcAft>
                      </a:pPr>
                      <a:r>
                        <a:rPr lang="en-US" sz="1400" dirty="0">
                          <a:effectLst/>
                          <a:latin typeface="Century Gothic" panose="020B0502020202020204" pitchFamily="34" charset="0"/>
                        </a:rPr>
                        <a:t>Almost Met</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70 – 84%</a:t>
                      </a: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942337593"/>
                  </a:ext>
                </a:extLst>
              </a:tr>
              <a:tr h="0">
                <a:tc>
                  <a:txBody>
                    <a:bodyPr/>
                    <a:lstStyle/>
                    <a:p>
                      <a:pPr marL="0" marR="0">
                        <a:spcBef>
                          <a:spcPts val="0"/>
                        </a:spcBef>
                        <a:spcAft>
                          <a:spcPts val="0"/>
                        </a:spcAft>
                      </a:pPr>
                      <a:r>
                        <a:rPr lang="en-US" sz="1400" dirty="0">
                          <a:effectLst/>
                          <a:latin typeface="Century Gothic" panose="020B0502020202020204" pitchFamily="34" charset="0"/>
                        </a:rPr>
                        <a:t>Not Met</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b="0" dirty="0">
                          <a:effectLst/>
                          <a:latin typeface="Century Gothic" panose="020B0502020202020204" pitchFamily="34" charset="0"/>
                          <a:ea typeface="Calibri" panose="020F0502020204030204" pitchFamily="34" charset="0"/>
                          <a:cs typeface="Times New Roman" panose="02020603050405020304" pitchFamily="18" charset="0"/>
                        </a:rPr>
                        <a:t>70% or less</a:t>
                      </a: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963131741"/>
                  </a:ext>
                </a:extLst>
              </a:tr>
            </a:tbl>
          </a:graphicData>
        </a:graphic>
      </p:graphicFrame>
      <p:sp>
        <p:nvSpPr>
          <p:cNvPr id="12" name="TextBox 11">
            <a:extLst>
              <a:ext uri="{FF2B5EF4-FFF2-40B4-BE49-F238E27FC236}">
                <a16:creationId xmlns:a16="http://schemas.microsoft.com/office/drawing/2014/main" id="{A25A4E82-3A56-4C9F-83C5-E7EC485A4085}"/>
              </a:ext>
            </a:extLst>
          </p:cNvPr>
          <p:cNvSpPr txBox="1"/>
          <p:nvPr/>
        </p:nvSpPr>
        <p:spPr>
          <a:xfrm>
            <a:off x="2200629" y="1621912"/>
            <a:ext cx="6257924" cy="2031325"/>
          </a:xfrm>
          <a:prstGeom prst="rect">
            <a:avLst/>
          </a:prstGeom>
          <a:noFill/>
        </p:spPr>
        <p:txBody>
          <a:bodyPr wrap="square">
            <a:spAutoFit/>
          </a:bodyPr>
          <a:lstStyle/>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OSU-Cascades</a:t>
            </a:r>
          </a:p>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City Club of Central Oregon</a:t>
            </a:r>
          </a:p>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Economic Development for Central Oregon </a:t>
            </a:r>
            <a:r>
              <a:rPr lang="en-US"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(5)</a:t>
            </a:r>
            <a:endPar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Central Oregon Chambers of Commerce (6)</a:t>
            </a:r>
          </a:p>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High Desert Education Service District (HDESD)</a:t>
            </a:r>
          </a:p>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Central Oregon Intergovernmental Council (COIC)</a:t>
            </a:r>
          </a:p>
          <a:p>
            <a:pPr algn="ctr"/>
            <a:r>
              <a:rPr lang="en-US" sz="1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East Cascades Works</a:t>
            </a:r>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639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7"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COMMUNITY ENGAGEMENT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&amp; Education Partners</a:t>
            </a:r>
            <a:endPar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1897505"/>
            <a:ext cx="6076950" cy="3416320"/>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available as indicator is unique to COCC</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staff are well represented with these key stakeholder groups.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Adds to a collaborative approach to community engagement and allows COCC to share information and resources on key issues across the region, particularly in the areas of education, business/workforce development and community resiliency.</a:t>
            </a:r>
          </a:p>
        </p:txBody>
      </p:sp>
    </p:spTree>
    <p:extLst>
      <p:ext uri="{BB962C8B-B14F-4D97-AF65-F5344CB8AC3E}">
        <p14:creationId xmlns:p14="http://schemas.microsoft.com/office/powerpoint/2010/main" val="206869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713906" y="2748648"/>
            <a:ext cx="3943349" cy="1107996"/>
          </a:xfrm>
          <a:prstGeom prst="rect">
            <a:avLst/>
          </a:prstGeom>
          <a:noFill/>
        </p:spPr>
        <p:txBody>
          <a:bodyPr wrap="square" rtlCol="0">
            <a:spAutoFit/>
          </a:bodyPr>
          <a:lstStyle/>
          <a:p>
            <a:pPr algn="ctr"/>
            <a:r>
              <a:rPr lang="en-US" sz="6600" b="1" dirty="0">
                <a:solidFill>
                  <a:srgbClr val="2C6983"/>
                </a:solidFill>
                <a:latin typeface="Century Gothic" panose="020B0502020202020204" pitchFamily="34" charset="0"/>
              </a:rPr>
              <a:t>GOALS</a:t>
            </a:r>
            <a:endParaRPr lang="en-US" sz="5400" b="1" dirty="0">
              <a:solidFill>
                <a:srgbClr val="2C6983"/>
              </a:solidFill>
              <a:latin typeface="Century Gothic" panose="020B0502020202020204" pitchFamily="34" charset="0"/>
            </a:endParaRPr>
          </a:p>
        </p:txBody>
      </p:sp>
      <p:sp>
        <p:nvSpPr>
          <p:cNvPr id="9" name="TextBox 8">
            <a:extLst>
              <a:ext uri="{FF2B5EF4-FFF2-40B4-BE49-F238E27FC236}">
                <a16:creationId xmlns:a16="http://schemas.microsoft.com/office/drawing/2014/main" id="{6ED01FC0-D7C9-4472-A0BE-EF6888CD419B}"/>
              </a:ext>
            </a:extLst>
          </p:cNvPr>
          <p:cNvSpPr txBox="1"/>
          <p:nvPr/>
        </p:nvSpPr>
        <p:spPr>
          <a:xfrm>
            <a:off x="1944757" y="2161331"/>
            <a:ext cx="6658695" cy="2400657"/>
          </a:xfrm>
          <a:prstGeom prst="rect">
            <a:avLst/>
          </a:prstGeom>
          <a:noFill/>
        </p:spPr>
        <p:txBody>
          <a:bodyPr wrap="square" rtlCol="0">
            <a:spAutoFit/>
          </a:bodyPr>
          <a:lstStyle/>
          <a:p>
            <a:pPr marL="285750" indent="-285750">
              <a:spcAft>
                <a:spcPts val="1500"/>
              </a:spcAft>
              <a:buFont typeface="Arial" panose="020B0604020202020204" pitchFamily="34" charset="0"/>
              <a:buChar char="•"/>
            </a:pPr>
            <a:r>
              <a:rPr lang="en-US" sz="2000" dirty="0">
                <a:solidFill>
                  <a:schemeClr val="bg1"/>
                </a:solidFill>
                <a:effectLst/>
                <a:latin typeface="Century Gothic" panose="020B0502020202020204" pitchFamily="34" charset="0"/>
              </a:rPr>
              <a:t>Student-Ready College</a:t>
            </a:r>
            <a:endParaRPr lang="en-US" sz="2000" dirty="0">
              <a:solidFill>
                <a:schemeClr val="bg1"/>
              </a:solidFill>
              <a:latin typeface="Century Gothic" panose="020B0502020202020204" pitchFamily="34" charset="0"/>
            </a:endParaRPr>
          </a:p>
          <a:p>
            <a:pPr marL="285750" indent="-285750">
              <a:spcAft>
                <a:spcPts val="1500"/>
              </a:spcAft>
              <a:buFont typeface="Arial" panose="020B0604020202020204" pitchFamily="34" charset="0"/>
              <a:buChar char="•"/>
            </a:pPr>
            <a:r>
              <a:rPr lang="en-US" sz="2000" dirty="0">
                <a:solidFill>
                  <a:schemeClr val="bg1"/>
                </a:solidFill>
                <a:effectLst/>
                <a:latin typeface="Century Gothic" panose="020B0502020202020204" pitchFamily="34" charset="0"/>
              </a:rPr>
              <a:t>Access</a:t>
            </a:r>
            <a:endParaRPr lang="en-US" sz="20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marL="285750" indent="-285750">
              <a:spcAft>
                <a:spcPts val="1500"/>
              </a:spcAft>
              <a:buFont typeface="Arial" panose="020B0604020202020204" pitchFamily="34" charset="0"/>
              <a:buChar char="•"/>
            </a:pPr>
            <a:r>
              <a:rPr lang="en-US" sz="2000" dirty="0">
                <a:solidFill>
                  <a:schemeClr val="bg1"/>
                </a:solidFill>
                <a:effectLst/>
                <a:latin typeface="Century Gothic" panose="020B0502020202020204" pitchFamily="34" charset="0"/>
              </a:rPr>
              <a:t>Community Engagement</a:t>
            </a:r>
            <a:endParaRPr lang="en-US" sz="20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marL="285750" indent="-285750">
              <a:spcAft>
                <a:spcPts val="1500"/>
              </a:spcAft>
              <a:buFont typeface="Arial" panose="020B0604020202020204" pitchFamily="34" charset="0"/>
              <a:buChar char="•"/>
            </a:pPr>
            <a:r>
              <a:rPr lang="en-US" sz="2000" dirty="0">
                <a:solidFill>
                  <a:schemeClr val="bg1"/>
                </a:solidFill>
                <a:effectLst/>
                <a:latin typeface="Century Gothic" panose="020B0502020202020204" pitchFamily="34" charset="0"/>
              </a:rPr>
              <a:t>Workforce Development</a:t>
            </a:r>
            <a:endParaRPr lang="en-US" sz="20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marL="285750" indent="-285750">
              <a:spcAft>
                <a:spcPts val="1500"/>
              </a:spcAft>
              <a:buFont typeface="Arial" panose="020B0604020202020204" pitchFamily="34" charset="0"/>
              <a:buChar char="•"/>
            </a:pPr>
            <a:r>
              <a:rPr lang="en-US" sz="2000" dirty="0">
                <a:solidFill>
                  <a:schemeClr val="bg1"/>
                </a:solidFill>
                <a:effectLst/>
                <a:latin typeface="Century Gothic" panose="020B0502020202020204" pitchFamily="34" charset="0"/>
              </a:rPr>
              <a:t>College Sustainability</a:t>
            </a:r>
            <a:endParaRPr lang="en-US" dirty="0"/>
          </a:p>
        </p:txBody>
      </p:sp>
    </p:spTree>
    <p:extLst>
      <p:ext uri="{BB962C8B-B14F-4D97-AF65-F5344CB8AC3E}">
        <p14:creationId xmlns:p14="http://schemas.microsoft.com/office/powerpoint/2010/main" val="3880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938926" y="1720840"/>
            <a:ext cx="7266147" cy="3416320"/>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Workforce Development</a:t>
            </a:r>
          </a:p>
          <a:p>
            <a:pPr algn="ctr"/>
            <a:r>
              <a:rPr lang="en-US" sz="2400" dirty="0">
                <a:solidFill>
                  <a:schemeClr val="bg1"/>
                </a:solidFill>
                <a:effectLst/>
                <a:latin typeface="Century Gothic" panose="020B0502020202020204" pitchFamily="34" charset="0"/>
              </a:rPr>
              <a:t>COCC develops and aligns educational opportunities with regional workforce needs and industry standards.</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lvl="1"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Students: Headcount and Completions</a:t>
            </a:r>
          </a:p>
          <a:p>
            <a:pPr lvl="1"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Offerings: Classes, Certificates and Degrees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916160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395176"/>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Students: </a:t>
            </a:r>
          </a:p>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Headcount and Completion</a:t>
            </a:r>
          </a:p>
        </p:txBody>
      </p:sp>
      <p:sp>
        <p:nvSpPr>
          <p:cNvPr id="7" name="TextBox 6">
            <a:extLst>
              <a:ext uri="{FF2B5EF4-FFF2-40B4-BE49-F238E27FC236}">
                <a16:creationId xmlns:a16="http://schemas.microsoft.com/office/drawing/2014/main" id="{F5E0FCE4-3E18-4A8D-B6B9-FF035BF151CA}"/>
              </a:ext>
            </a:extLst>
          </p:cNvPr>
          <p:cNvSpPr txBox="1"/>
          <p:nvPr/>
        </p:nvSpPr>
        <p:spPr>
          <a:xfrm>
            <a:off x="3605885" y="4980015"/>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10" name="Chart 9">
            <a:extLst>
              <a:ext uri="{FF2B5EF4-FFF2-40B4-BE49-F238E27FC236}">
                <a16:creationId xmlns:a16="http://schemas.microsoft.com/office/drawing/2014/main" id="{801D7F85-869E-4076-B786-B4EB285366F8}"/>
              </a:ext>
            </a:extLst>
          </p:cNvPr>
          <p:cNvGraphicFramePr>
            <a:graphicFrameLocks/>
          </p:cNvGraphicFramePr>
          <p:nvPr>
            <p:extLst>
              <p:ext uri="{D42A27DB-BD31-4B8C-83A1-F6EECF244321}">
                <p14:modId xmlns:p14="http://schemas.microsoft.com/office/powerpoint/2010/main" val="4042667595"/>
              </p:ext>
            </p:extLst>
          </p:nvPr>
        </p:nvGraphicFramePr>
        <p:xfrm>
          <a:off x="2380745" y="1506986"/>
          <a:ext cx="5620431" cy="32908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e 10">
            <a:extLst>
              <a:ext uri="{FF2B5EF4-FFF2-40B4-BE49-F238E27FC236}">
                <a16:creationId xmlns:a16="http://schemas.microsoft.com/office/drawing/2014/main" id="{A7045840-A4A8-405E-BB7B-FB8C7A51BEB0}"/>
              </a:ext>
            </a:extLst>
          </p:cNvPr>
          <p:cNvGraphicFramePr>
            <a:graphicFrameLocks noGrp="1"/>
          </p:cNvGraphicFramePr>
          <p:nvPr>
            <p:extLst>
              <p:ext uri="{D42A27DB-BD31-4B8C-83A1-F6EECF244321}">
                <p14:modId xmlns:p14="http://schemas.microsoft.com/office/powerpoint/2010/main" val="2617764201"/>
              </p:ext>
            </p:extLst>
          </p:nvPr>
        </p:nvGraphicFramePr>
        <p:xfrm>
          <a:off x="2139861" y="5499441"/>
          <a:ext cx="6428755" cy="1005840"/>
        </p:xfrm>
        <a:graphic>
          <a:graphicData uri="http://schemas.openxmlformats.org/drawingml/2006/table">
            <a:tbl>
              <a:tblPr firstRow="1" firstCol="1" bandRow="1">
                <a:tableStyleId>{5C22544A-7EE6-4342-B048-85BDC9FD1C3A}</a:tableStyleId>
              </a:tblPr>
              <a:tblGrid>
                <a:gridCol w="1959625">
                  <a:extLst>
                    <a:ext uri="{9D8B030D-6E8A-4147-A177-3AD203B41FA5}">
                      <a16:colId xmlns:a16="http://schemas.microsoft.com/office/drawing/2014/main" val="1384769733"/>
                    </a:ext>
                  </a:extLst>
                </a:gridCol>
                <a:gridCol w="1131570">
                  <a:extLst>
                    <a:ext uri="{9D8B030D-6E8A-4147-A177-3AD203B41FA5}">
                      <a16:colId xmlns:a16="http://schemas.microsoft.com/office/drawing/2014/main" val="1803123695"/>
                    </a:ext>
                  </a:extLst>
                </a:gridCol>
                <a:gridCol w="982980">
                  <a:extLst>
                    <a:ext uri="{9D8B030D-6E8A-4147-A177-3AD203B41FA5}">
                      <a16:colId xmlns:a16="http://schemas.microsoft.com/office/drawing/2014/main" val="3653681391"/>
                    </a:ext>
                  </a:extLst>
                </a:gridCol>
                <a:gridCol w="1108710">
                  <a:extLst>
                    <a:ext uri="{9D8B030D-6E8A-4147-A177-3AD203B41FA5}">
                      <a16:colId xmlns:a16="http://schemas.microsoft.com/office/drawing/2014/main" val="1207140387"/>
                    </a:ext>
                  </a:extLst>
                </a:gridCol>
                <a:gridCol w="124587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 </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Credit Student Headcount</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Non-Credit Student Headcount</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Credit Completion</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Non-Credit Completion</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Met (3 of 4 criteria)</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+2%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Almost Met (2 of 4 criteria)</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Not Met (0 or 1 criterion)</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 increase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 increase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 increase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No increase</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custDataLst>
      <p:tags r:id="rId1"/>
    </p:custDataLst>
    <p:extLst>
      <p:ext uri="{BB962C8B-B14F-4D97-AF65-F5344CB8AC3E}">
        <p14:creationId xmlns:p14="http://schemas.microsoft.com/office/powerpoint/2010/main" val="179262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742919" y="654349"/>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Students: </a:t>
            </a:r>
          </a:p>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Headcount and Completion</a:t>
            </a:r>
          </a:p>
        </p:txBody>
      </p:sp>
      <p:sp>
        <p:nvSpPr>
          <p:cNvPr id="2" name="TextBox 1">
            <a:extLst>
              <a:ext uri="{FF2B5EF4-FFF2-40B4-BE49-F238E27FC236}">
                <a16:creationId xmlns:a16="http://schemas.microsoft.com/office/drawing/2014/main" id="{7B7171E9-7BFF-4909-B386-DBDABCFEDC52}"/>
              </a:ext>
            </a:extLst>
          </p:cNvPr>
          <p:cNvSpPr txBox="1"/>
          <p:nvPr/>
        </p:nvSpPr>
        <p:spPr>
          <a:xfrm>
            <a:off x="2002644" y="2417347"/>
            <a:ext cx="6562846" cy="2031325"/>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Peer institutions identified</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Data source will depend on accessibility of HECC data</a:t>
            </a:r>
            <a:endParaRPr lang="en-US" b="1" dirty="0">
              <a:solidFill>
                <a:schemeClr val="bg1"/>
              </a:solidFill>
              <a:latin typeface="Century Gothic" panose="020B0502020202020204" pitchFamily="34" charset="0"/>
            </a:endParaRP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Growth rate ranges from 1-10% since 2021-22</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Demographic data only available for credit students</a:t>
            </a:r>
          </a:p>
        </p:txBody>
      </p:sp>
    </p:spTree>
    <p:custDataLst>
      <p:tags r:id="rId1"/>
    </p:custDataLst>
    <p:extLst>
      <p:ext uri="{BB962C8B-B14F-4D97-AF65-F5344CB8AC3E}">
        <p14:creationId xmlns:p14="http://schemas.microsoft.com/office/powerpoint/2010/main" val="112854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331687"/>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Offerings: </a:t>
            </a:r>
          </a:p>
          <a:p>
            <a:pPr algn="ctr">
              <a:spcAft>
                <a:spcPts val="1200"/>
              </a:spcAft>
            </a:pPr>
            <a:r>
              <a:rPr lang="en-US" sz="2400" b="1" i="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New</a:t>
            </a: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 Courses and Programs</a:t>
            </a:r>
          </a:p>
        </p:txBody>
      </p:sp>
      <p:sp>
        <p:nvSpPr>
          <p:cNvPr id="7" name="TextBox 6">
            <a:extLst>
              <a:ext uri="{FF2B5EF4-FFF2-40B4-BE49-F238E27FC236}">
                <a16:creationId xmlns:a16="http://schemas.microsoft.com/office/drawing/2014/main" id="{98A39F6D-630D-439F-A463-DC0C837A234F}"/>
              </a:ext>
            </a:extLst>
          </p:cNvPr>
          <p:cNvSpPr txBox="1"/>
          <p:nvPr/>
        </p:nvSpPr>
        <p:spPr>
          <a:xfrm>
            <a:off x="3630214" y="4544064"/>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12" name="Chart 11">
            <a:extLst>
              <a:ext uri="{FF2B5EF4-FFF2-40B4-BE49-F238E27FC236}">
                <a16:creationId xmlns:a16="http://schemas.microsoft.com/office/drawing/2014/main" id="{B282032C-A2E3-42DE-878F-D0E2DD079A5C}"/>
              </a:ext>
            </a:extLst>
          </p:cNvPr>
          <p:cNvGraphicFramePr>
            <a:graphicFrameLocks/>
          </p:cNvGraphicFramePr>
          <p:nvPr>
            <p:extLst>
              <p:ext uri="{D42A27DB-BD31-4B8C-83A1-F6EECF244321}">
                <p14:modId xmlns:p14="http://schemas.microsoft.com/office/powerpoint/2010/main" val="841540637"/>
              </p:ext>
            </p:extLst>
          </p:nvPr>
        </p:nvGraphicFramePr>
        <p:xfrm>
          <a:off x="3058714" y="1354032"/>
          <a:ext cx="4591050" cy="295027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Table 9">
            <a:extLst>
              <a:ext uri="{FF2B5EF4-FFF2-40B4-BE49-F238E27FC236}">
                <a16:creationId xmlns:a16="http://schemas.microsoft.com/office/drawing/2014/main" id="{9AC828DD-1446-4275-B9EA-816344725FC4}"/>
              </a:ext>
            </a:extLst>
          </p:cNvPr>
          <p:cNvGraphicFramePr>
            <a:graphicFrameLocks noGrp="1"/>
          </p:cNvGraphicFramePr>
          <p:nvPr>
            <p:extLst>
              <p:ext uri="{D42A27DB-BD31-4B8C-83A1-F6EECF244321}">
                <p14:modId xmlns:p14="http://schemas.microsoft.com/office/powerpoint/2010/main" val="1416913808"/>
              </p:ext>
            </p:extLst>
          </p:nvPr>
        </p:nvGraphicFramePr>
        <p:xfrm>
          <a:off x="2436855" y="4940112"/>
          <a:ext cx="5696753" cy="1280160"/>
        </p:xfrm>
        <a:graphic>
          <a:graphicData uri="http://schemas.openxmlformats.org/drawingml/2006/table">
            <a:tbl>
              <a:tblPr firstRow="1" firstCol="1" bandRow="1">
                <a:tableStyleId>{5C22544A-7EE6-4342-B048-85BDC9FD1C3A}</a:tableStyleId>
              </a:tblPr>
              <a:tblGrid>
                <a:gridCol w="1258014">
                  <a:extLst>
                    <a:ext uri="{9D8B030D-6E8A-4147-A177-3AD203B41FA5}">
                      <a16:colId xmlns:a16="http://schemas.microsoft.com/office/drawing/2014/main" val="1384769733"/>
                    </a:ext>
                  </a:extLst>
                </a:gridCol>
                <a:gridCol w="1062188">
                  <a:extLst>
                    <a:ext uri="{9D8B030D-6E8A-4147-A177-3AD203B41FA5}">
                      <a16:colId xmlns:a16="http://schemas.microsoft.com/office/drawing/2014/main" val="1803123695"/>
                    </a:ext>
                  </a:extLst>
                </a:gridCol>
                <a:gridCol w="1219200">
                  <a:extLst>
                    <a:ext uri="{9D8B030D-6E8A-4147-A177-3AD203B41FA5}">
                      <a16:colId xmlns:a16="http://schemas.microsoft.com/office/drawing/2014/main" val="3653681391"/>
                    </a:ext>
                  </a:extLst>
                </a:gridCol>
                <a:gridCol w="1023257">
                  <a:extLst>
                    <a:ext uri="{9D8B030D-6E8A-4147-A177-3AD203B41FA5}">
                      <a16:colId xmlns:a16="http://schemas.microsoft.com/office/drawing/2014/main" val="1207140387"/>
                    </a:ext>
                  </a:extLst>
                </a:gridCol>
                <a:gridCol w="1134094">
                  <a:extLst>
                    <a:ext uri="{9D8B030D-6E8A-4147-A177-3AD203B41FA5}">
                      <a16:colId xmlns:a16="http://schemas.microsoft.com/office/drawing/2014/main" val="2172760969"/>
                    </a:ext>
                  </a:extLst>
                </a:gridCol>
              </a:tblGrid>
              <a:tr h="0">
                <a:tc>
                  <a:txBody>
                    <a:bodyPr/>
                    <a:lstStyle/>
                    <a:p>
                      <a:pPr marL="0" marR="0">
                        <a:spcBef>
                          <a:spcPts val="0"/>
                        </a:spcBef>
                        <a:spcAft>
                          <a:spcPts val="0"/>
                        </a:spcAft>
                      </a:pP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4">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New:</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spcBef>
                          <a:spcPts val="0"/>
                        </a:spcBef>
                        <a:spcAft>
                          <a:spcPts val="0"/>
                        </a:spcAft>
                      </a:pP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spcBef>
                          <a:spcPts val="0"/>
                        </a:spcBef>
                        <a:spcAft>
                          <a:spcPts val="0"/>
                        </a:spcAft>
                      </a:pP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spcBef>
                          <a:spcPts val="0"/>
                        </a:spcBef>
                        <a:spcAft>
                          <a:spcPts val="0"/>
                        </a:spcAft>
                      </a:pP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8845020"/>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Noncredit Certificates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CTE Programs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Noncredit  Courses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CTE Courses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2023-24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927079500"/>
                  </a:ext>
                </a:extLst>
              </a:tr>
              <a:tr h="0">
                <a:tc>
                  <a:txBody>
                    <a:bodyPr/>
                    <a:lstStyle/>
                    <a:p>
                      <a:pPr marL="0" marR="0">
                        <a:spcBef>
                          <a:spcPts val="0"/>
                        </a:spcBef>
                        <a:spcAft>
                          <a:spcPts val="0"/>
                        </a:spcAft>
                      </a:pPr>
                      <a:r>
                        <a:rPr lang="en-US" sz="1200" dirty="0">
                          <a:effectLst/>
                          <a:latin typeface="Century Gothic" panose="020B0502020202020204" pitchFamily="34" charset="0"/>
                        </a:rPr>
                        <a:t>2024-25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2025-26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2026-27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
        <p:nvSpPr>
          <p:cNvPr id="13" name="TextBox 12">
            <a:extLst>
              <a:ext uri="{FF2B5EF4-FFF2-40B4-BE49-F238E27FC236}">
                <a16:creationId xmlns:a16="http://schemas.microsoft.com/office/drawing/2014/main" id="{188E4F9F-AD93-4ED0-BEA9-310CE1FF275B}"/>
              </a:ext>
            </a:extLst>
          </p:cNvPr>
          <p:cNvSpPr txBox="1"/>
          <p:nvPr/>
        </p:nvSpPr>
        <p:spPr>
          <a:xfrm>
            <a:off x="3460799" y="6249730"/>
            <a:ext cx="5349293" cy="261610"/>
          </a:xfrm>
          <a:prstGeom prst="rect">
            <a:avLst/>
          </a:prstGeom>
          <a:noFill/>
        </p:spPr>
        <p:txBody>
          <a:bodyPr wrap="square" rtlCol="0">
            <a:spAutoFit/>
          </a:bodyPr>
          <a:lstStyle/>
          <a:p>
            <a:r>
              <a:rPr lang="en-US" sz="1100" b="1" dirty="0">
                <a:solidFill>
                  <a:schemeClr val="bg1"/>
                </a:solidFill>
                <a:latin typeface="Century Gothic" panose="020B0502020202020204" pitchFamily="34" charset="0"/>
              </a:rPr>
              <a:t>Met: 3+ sub-indicators; Almost Met: 2; Not Met: 0 or 1</a:t>
            </a:r>
          </a:p>
        </p:txBody>
      </p:sp>
    </p:spTree>
    <p:custDataLst>
      <p:tags r:id="rId1"/>
    </p:custDataLst>
    <p:extLst>
      <p:ext uri="{BB962C8B-B14F-4D97-AF65-F5344CB8AC3E}">
        <p14:creationId xmlns:p14="http://schemas.microsoft.com/office/powerpoint/2010/main" val="341033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943850" y="654349"/>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Offerings: </a:t>
            </a:r>
          </a:p>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Courses and Programs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17347"/>
            <a:ext cx="6540269" cy="2585323"/>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Currently refining our definitions of workforce courses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Set modest growth goals while bringing on new tools to analyze community needs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SP Action Team work will provide baseline data needed to inform future directions</a:t>
            </a:r>
          </a:p>
        </p:txBody>
      </p:sp>
    </p:spTree>
    <p:custDataLst>
      <p:tags r:id="rId1"/>
    </p:custDataLst>
    <p:extLst>
      <p:ext uri="{BB962C8B-B14F-4D97-AF65-F5344CB8AC3E}">
        <p14:creationId xmlns:p14="http://schemas.microsoft.com/office/powerpoint/2010/main" val="9087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938926" y="1351508"/>
            <a:ext cx="7266147" cy="4524315"/>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College Sustainability</a:t>
            </a:r>
          </a:p>
          <a:p>
            <a:pPr algn="ctr"/>
            <a:r>
              <a:rPr lang="en-US" sz="2400" dirty="0">
                <a:solidFill>
                  <a:schemeClr val="bg1"/>
                </a:solidFill>
                <a:effectLst/>
                <a:latin typeface="Century Gothic" panose="020B0502020202020204" pitchFamily="34" charset="0"/>
              </a:rPr>
              <a:t>COCC creates processes and systems to foster a high-quality and operationally sustainable work, learning, and natural environments.</a:t>
            </a:r>
            <a:endParaRPr lang="en-US" sz="24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Leadership Commitment</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Turnover Rate</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Awards, Recognitions, Celebrations and Professional Development</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802246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4231" y="2705725"/>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762845" y="570850"/>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Leadership Commitment</a:t>
            </a:r>
          </a:p>
        </p:txBody>
      </p:sp>
      <p:sp>
        <p:nvSpPr>
          <p:cNvPr id="7" name="TextBox 6">
            <a:extLst>
              <a:ext uri="{FF2B5EF4-FFF2-40B4-BE49-F238E27FC236}">
                <a16:creationId xmlns:a16="http://schemas.microsoft.com/office/drawing/2014/main" id="{EC6699BA-695B-408E-8D6D-A53AE509C4B1}"/>
              </a:ext>
            </a:extLst>
          </p:cNvPr>
          <p:cNvSpPr txBox="1"/>
          <p:nvPr/>
        </p:nvSpPr>
        <p:spPr>
          <a:xfrm>
            <a:off x="2933447" y="4106148"/>
            <a:ext cx="4948502"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0" name="Table 9">
            <a:extLst>
              <a:ext uri="{FF2B5EF4-FFF2-40B4-BE49-F238E27FC236}">
                <a16:creationId xmlns:a16="http://schemas.microsoft.com/office/drawing/2014/main" id="{45C754E3-AD05-43A9-9378-B5A5CE07FEB5}"/>
              </a:ext>
            </a:extLst>
          </p:cNvPr>
          <p:cNvGraphicFramePr>
            <a:graphicFrameLocks noGrp="1"/>
          </p:cNvGraphicFramePr>
          <p:nvPr>
            <p:extLst>
              <p:ext uri="{D42A27DB-BD31-4B8C-83A1-F6EECF244321}">
                <p14:modId xmlns:p14="http://schemas.microsoft.com/office/powerpoint/2010/main" val="1655565699"/>
              </p:ext>
            </p:extLst>
          </p:nvPr>
        </p:nvGraphicFramePr>
        <p:xfrm>
          <a:off x="2102998" y="5123303"/>
          <a:ext cx="6502481" cy="731520"/>
        </p:xfrm>
        <a:graphic>
          <a:graphicData uri="http://schemas.openxmlformats.org/drawingml/2006/table">
            <a:tbl>
              <a:tblPr firstRow="1" firstCol="1" bandRow="1">
                <a:tableStyleId>{5C22544A-7EE6-4342-B048-85BDC9FD1C3A}</a:tableStyleId>
              </a:tblPr>
              <a:tblGrid>
                <a:gridCol w="878922">
                  <a:extLst>
                    <a:ext uri="{9D8B030D-6E8A-4147-A177-3AD203B41FA5}">
                      <a16:colId xmlns:a16="http://schemas.microsoft.com/office/drawing/2014/main" val="2665734254"/>
                    </a:ext>
                  </a:extLst>
                </a:gridCol>
                <a:gridCol w="1342364">
                  <a:extLst>
                    <a:ext uri="{9D8B030D-6E8A-4147-A177-3AD203B41FA5}">
                      <a16:colId xmlns:a16="http://schemas.microsoft.com/office/drawing/2014/main" val="2182502801"/>
                    </a:ext>
                  </a:extLst>
                </a:gridCol>
                <a:gridCol w="1091658">
                  <a:extLst>
                    <a:ext uri="{9D8B030D-6E8A-4147-A177-3AD203B41FA5}">
                      <a16:colId xmlns:a16="http://schemas.microsoft.com/office/drawing/2014/main" val="674548747"/>
                    </a:ext>
                  </a:extLst>
                </a:gridCol>
                <a:gridCol w="1063179">
                  <a:extLst>
                    <a:ext uri="{9D8B030D-6E8A-4147-A177-3AD203B41FA5}">
                      <a16:colId xmlns:a16="http://schemas.microsoft.com/office/drawing/2014/main" val="2429723999"/>
                    </a:ext>
                  </a:extLst>
                </a:gridCol>
                <a:gridCol w="1063179">
                  <a:extLst>
                    <a:ext uri="{9D8B030D-6E8A-4147-A177-3AD203B41FA5}">
                      <a16:colId xmlns:a16="http://schemas.microsoft.com/office/drawing/2014/main" val="356307490"/>
                    </a:ext>
                  </a:extLst>
                </a:gridCol>
                <a:gridCol w="1063179">
                  <a:extLst>
                    <a:ext uri="{9D8B030D-6E8A-4147-A177-3AD203B41FA5}">
                      <a16:colId xmlns:a16="http://schemas.microsoft.com/office/drawing/2014/main" val="2813412391"/>
                    </a:ext>
                  </a:extLst>
                </a:gridCol>
              </a:tblGrid>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2022 Baseline</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2023 Actual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2024 Target</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2025 Target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2026 Target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830185413"/>
                  </a:ext>
                </a:extLst>
              </a:tr>
              <a:tr h="0">
                <a:tc>
                  <a:txBody>
                    <a:bodyPr/>
                    <a:lstStyle/>
                    <a:p>
                      <a:pPr marL="0" marR="0">
                        <a:spcBef>
                          <a:spcPts val="0"/>
                        </a:spcBef>
                        <a:spcAft>
                          <a:spcPts val="0"/>
                        </a:spcAft>
                      </a:pPr>
                      <a:r>
                        <a:rPr lang="en-US" sz="1200">
                          <a:effectLst/>
                          <a:latin typeface="Century Gothic" panose="020B0502020202020204" pitchFamily="34" charset="0"/>
                        </a:rPr>
                        <a:t>Scope 1</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3,150.64</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2,528.43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a:effectLst/>
                          <a:latin typeface="Century Gothic" panose="020B0502020202020204" pitchFamily="34" charset="0"/>
                        </a:rPr>
                        <a:t>-3.4%</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3176961178"/>
                  </a:ext>
                </a:extLst>
              </a:tr>
              <a:tr h="96530">
                <a:tc>
                  <a:txBody>
                    <a:bodyPr/>
                    <a:lstStyle/>
                    <a:p>
                      <a:pPr marL="0" marR="0">
                        <a:spcBef>
                          <a:spcPts val="0"/>
                        </a:spcBef>
                        <a:spcAft>
                          <a:spcPts val="0"/>
                        </a:spcAft>
                      </a:pPr>
                      <a:r>
                        <a:rPr lang="en-US" sz="1200">
                          <a:effectLst/>
                          <a:latin typeface="Century Gothic" panose="020B0502020202020204" pitchFamily="34" charset="0"/>
                        </a:rPr>
                        <a:t>Scope 2</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4,450.39</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a:effectLst/>
                          <a:latin typeface="Century Gothic" panose="020B0502020202020204" pitchFamily="34" charset="0"/>
                        </a:rPr>
                        <a:t>3,752.82</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2537825579"/>
                  </a:ext>
                </a:extLst>
              </a:tr>
              <a:tr h="0">
                <a:tc>
                  <a:txBody>
                    <a:bodyPr/>
                    <a:lstStyle/>
                    <a:p>
                      <a:pPr marL="0" marR="0">
                        <a:spcBef>
                          <a:spcPts val="0"/>
                        </a:spcBef>
                        <a:spcAft>
                          <a:spcPts val="0"/>
                        </a:spcAft>
                      </a:pPr>
                      <a:r>
                        <a:rPr lang="en-US" sz="1200">
                          <a:effectLst/>
                          <a:latin typeface="Century Gothic" panose="020B0502020202020204" pitchFamily="34" charset="0"/>
                        </a:rPr>
                        <a:t>Scope 3</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3,694.48</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2,598.46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0</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0</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0</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131749888"/>
                  </a:ext>
                </a:extLst>
              </a:tr>
            </a:tbl>
          </a:graphicData>
        </a:graphic>
      </p:graphicFrame>
      <p:graphicFrame>
        <p:nvGraphicFramePr>
          <p:cNvPr id="2" name="Table 5">
            <a:extLst>
              <a:ext uri="{FF2B5EF4-FFF2-40B4-BE49-F238E27FC236}">
                <a16:creationId xmlns:a16="http://schemas.microsoft.com/office/drawing/2014/main" id="{83EAFA5E-80F2-4CA9-83DE-82044C9D2A8F}"/>
              </a:ext>
            </a:extLst>
          </p:cNvPr>
          <p:cNvGraphicFramePr>
            <a:graphicFrameLocks noGrp="1"/>
          </p:cNvGraphicFramePr>
          <p:nvPr>
            <p:extLst>
              <p:ext uri="{D42A27DB-BD31-4B8C-83A1-F6EECF244321}">
                <p14:modId xmlns:p14="http://schemas.microsoft.com/office/powerpoint/2010/main" val="3234097882"/>
              </p:ext>
            </p:extLst>
          </p:nvPr>
        </p:nvGraphicFramePr>
        <p:xfrm>
          <a:off x="2359698" y="2348175"/>
          <a:ext cx="6096000" cy="2194560"/>
        </p:xfrm>
        <a:graphic>
          <a:graphicData uri="http://schemas.openxmlformats.org/drawingml/2006/table">
            <a:tbl>
              <a:tblPr firstRow="1" bandRow="1">
                <a:tableStyleId>{5C22544A-7EE6-4342-B048-85BDC9FD1C3A}</a:tableStyleId>
              </a:tblPr>
              <a:tblGrid>
                <a:gridCol w="1189045">
                  <a:extLst>
                    <a:ext uri="{9D8B030D-6E8A-4147-A177-3AD203B41FA5}">
                      <a16:colId xmlns:a16="http://schemas.microsoft.com/office/drawing/2014/main" val="1591662526"/>
                    </a:ext>
                  </a:extLst>
                </a:gridCol>
                <a:gridCol w="3788228">
                  <a:extLst>
                    <a:ext uri="{9D8B030D-6E8A-4147-A177-3AD203B41FA5}">
                      <a16:colId xmlns:a16="http://schemas.microsoft.com/office/drawing/2014/main" val="3123387616"/>
                    </a:ext>
                  </a:extLst>
                </a:gridCol>
                <a:gridCol w="1118727">
                  <a:extLst>
                    <a:ext uri="{9D8B030D-6E8A-4147-A177-3AD203B41FA5}">
                      <a16:colId xmlns:a16="http://schemas.microsoft.com/office/drawing/2014/main" val="2190684624"/>
                    </a:ext>
                  </a:extLst>
                </a:gridCol>
              </a:tblGrid>
              <a:tr h="370840">
                <a:tc>
                  <a:txBody>
                    <a:bodyPr/>
                    <a:lstStyle/>
                    <a:p>
                      <a:r>
                        <a:rPr lang="en-US" dirty="0">
                          <a:solidFill>
                            <a:schemeClr val="tx1"/>
                          </a:solidFill>
                          <a:latin typeface="Century Gothic" panose="020B0502020202020204" pitchFamily="34" charset="0"/>
                        </a:rPr>
                        <a:t>Scope 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Emissions from an organization’s controlled sources (vehicles, buildings)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-19.7%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8116038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Century Gothic" panose="020B0502020202020204" pitchFamily="34" charset="0"/>
                        </a:rPr>
                        <a:t>Scope 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Emissions from purchased energy</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-15.67%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7145483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Century Gothic" panose="020B0502020202020204" pitchFamily="34" charset="0"/>
                        </a:rPr>
                        <a:t>Scope 3</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All other indirect emissions (supply chain, waste disposal)</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-31.7%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32245938"/>
                  </a:ext>
                </a:extLst>
              </a:tr>
            </a:tbl>
          </a:graphicData>
        </a:graphic>
      </p:graphicFrame>
    </p:spTree>
    <p:custDataLst>
      <p:tags r:id="rId1"/>
    </p:custDataLst>
    <p:extLst>
      <p:ext uri="{BB962C8B-B14F-4D97-AF65-F5344CB8AC3E}">
        <p14:creationId xmlns:p14="http://schemas.microsoft.com/office/powerpoint/2010/main" val="405562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Leadership Commitment</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274838"/>
            <a:ext cx="6076950" cy="2585323"/>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yet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ea typeface="DengXian" panose="02010600030101010101" pitchFamily="2" charset="-122"/>
              </a:rPr>
              <a:t>Upgrading boiler and AC units</a:t>
            </a:r>
          </a:p>
          <a:p>
            <a:pPr marL="285750" indent="-285750">
              <a:buFont typeface="Arial" panose="020B0604020202020204" pitchFamily="34" charset="0"/>
              <a:buChar char="•"/>
            </a:pPr>
            <a:r>
              <a:rPr lang="en-US" sz="1800" dirty="0">
                <a:solidFill>
                  <a:schemeClr val="bg1"/>
                </a:solidFill>
                <a:effectLst/>
                <a:latin typeface="Century Gothic" panose="020B0502020202020204" pitchFamily="34" charset="0"/>
                <a:ea typeface="DengXian" panose="02010600030101010101" pitchFamily="2" charset="-122"/>
              </a:rPr>
              <a:t>Improved resource mix by Pacific </a:t>
            </a:r>
            <a:r>
              <a:rPr lang="en-US" dirty="0">
                <a:solidFill>
                  <a:schemeClr val="bg1"/>
                </a:solidFill>
                <a:latin typeface="Century Gothic" panose="020B0502020202020204" pitchFamily="34" charset="0"/>
                <a:ea typeface="DengXian" panose="02010600030101010101" pitchFamily="2" charset="-122"/>
              </a:rPr>
              <a:t>P</a:t>
            </a:r>
            <a:r>
              <a:rPr lang="en-US" sz="1800" dirty="0">
                <a:solidFill>
                  <a:schemeClr val="bg1"/>
                </a:solidFill>
                <a:effectLst/>
                <a:latin typeface="Century Gothic" panose="020B0502020202020204" pitchFamily="34" charset="0"/>
                <a:ea typeface="DengXian" panose="02010600030101010101" pitchFamily="2" charset="-122"/>
              </a:rPr>
              <a:t>ower</a:t>
            </a:r>
            <a:endParaRPr lang="en-US" dirty="0">
              <a:solidFill>
                <a:schemeClr val="bg1"/>
              </a:solidFill>
              <a:latin typeface="Century Gothic" panose="020B0502020202020204" pitchFamily="34" charset="0"/>
              <a:ea typeface="DengXian" panose="02010600030101010101" pitchFamily="2" charset="-122"/>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Energy Trust of Oregon’s strategic energy management program</a:t>
            </a:r>
            <a:endParaRPr lang="en-US" dirty="0">
              <a:solidFill>
                <a:schemeClr val="bg1"/>
              </a:solidFill>
              <a:latin typeface="Century Gothic" panose="020B0502020202020204" pitchFamily="34" charset="0"/>
              <a:ea typeface="DengXian" panose="02010600030101010101" pitchFamily="2" charset="-122"/>
            </a:endParaRPr>
          </a:p>
          <a:p>
            <a:pPr marL="285750" indent="-285750">
              <a:buFont typeface="Arial" panose="020B0604020202020204" pitchFamily="34" charset="0"/>
              <a:buChar char="•"/>
            </a:pPr>
            <a:endParaRPr lang="en-US" dirty="0">
              <a:solidFill>
                <a:srgbClr val="000000"/>
              </a:solidFill>
              <a:latin typeface="Century Gothic" panose="020B0502020202020204" pitchFamily="34" charset="0"/>
              <a:ea typeface="DengXian" panose="02010600030101010101" pitchFamily="2" charset="-122"/>
            </a:endParaRPr>
          </a:p>
        </p:txBody>
      </p:sp>
    </p:spTree>
    <p:custDataLst>
      <p:tags r:id="rId1"/>
    </p:custDataLst>
    <p:extLst>
      <p:ext uri="{BB962C8B-B14F-4D97-AF65-F5344CB8AC3E}">
        <p14:creationId xmlns:p14="http://schemas.microsoft.com/office/powerpoint/2010/main" val="33769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fade">
                                      <p:cBhvr>
                                        <p:cTn id="18" dur="500"/>
                                        <p:tgtEl>
                                          <p:spTgt spid="2">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4231" y="2705725"/>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Turnover</a:t>
            </a:r>
          </a:p>
        </p:txBody>
      </p:sp>
      <p:sp>
        <p:nvSpPr>
          <p:cNvPr id="7" name="TextBox 6">
            <a:extLst>
              <a:ext uri="{FF2B5EF4-FFF2-40B4-BE49-F238E27FC236}">
                <a16:creationId xmlns:a16="http://schemas.microsoft.com/office/drawing/2014/main" id="{85857E6E-AC2D-4804-ABE4-763C73A6F022}"/>
              </a:ext>
            </a:extLst>
          </p:cNvPr>
          <p:cNvSpPr txBox="1"/>
          <p:nvPr/>
        </p:nvSpPr>
        <p:spPr>
          <a:xfrm>
            <a:off x="3623998" y="4885157"/>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0" name="Table 9">
            <a:extLst>
              <a:ext uri="{FF2B5EF4-FFF2-40B4-BE49-F238E27FC236}">
                <a16:creationId xmlns:a16="http://schemas.microsoft.com/office/drawing/2014/main" id="{4E54421C-6902-4ECD-B487-23F4679809B8}"/>
              </a:ext>
            </a:extLst>
          </p:cNvPr>
          <p:cNvGraphicFramePr>
            <a:graphicFrameLocks noGrp="1"/>
          </p:cNvGraphicFramePr>
          <p:nvPr>
            <p:extLst>
              <p:ext uri="{D42A27DB-BD31-4B8C-83A1-F6EECF244321}">
                <p14:modId xmlns:p14="http://schemas.microsoft.com/office/powerpoint/2010/main" val="3860394167"/>
              </p:ext>
            </p:extLst>
          </p:nvPr>
        </p:nvGraphicFramePr>
        <p:xfrm>
          <a:off x="2477397" y="5369052"/>
          <a:ext cx="5937250" cy="73152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3987587265"/>
                    </a:ext>
                  </a:extLst>
                </a:gridCol>
                <a:gridCol w="1322705">
                  <a:extLst>
                    <a:ext uri="{9D8B030D-6E8A-4147-A177-3AD203B41FA5}">
                      <a16:colId xmlns:a16="http://schemas.microsoft.com/office/drawing/2014/main" val="1316560127"/>
                    </a:ext>
                  </a:extLst>
                </a:gridCol>
                <a:gridCol w="1322705">
                  <a:extLst>
                    <a:ext uri="{9D8B030D-6E8A-4147-A177-3AD203B41FA5}">
                      <a16:colId xmlns:a16="http://schemas.microsoft.com/office/drawing/2014/main" val="1092282989"/>
                    </a:ext>
                  </a:extLst>
                </a:gridCol>
                <a:gridCol w="1126490">
                  <a:extLst>
                    <a:ext uri="{9D8B030D-6E8A-4147-A177-3AD203B41FA5}">
                      <a16:colId xmlns:a16="http://schemas.microsoft.com/office/drawing/2014/main" val="2748248467"/>
                    </a:ext>
                  </a:extLst>
                </a:gridCol>
                <a:gridCol w="1139825">
                  <a:extLst>
                    <a:ext uri="{9D8B030D-6E8A-4147-A177-3AD203B41FA5}">
                      <a16:colId xmlns:a16="http://schemas.microsoft.com/office/drawing/2014/main" val="3235901409"/>
                    </a:ext>
                  </a:extLst>
                </a:gridCol>
              </a:tblGrid>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2023-24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2024-25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2025-26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2026-27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718551426"/>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14% or less</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14% or less</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13% or less</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rPr>
                        <a:t>12% or less</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184814688"/>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14 – 16%</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14 – 16%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13 – 15%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12 – 13%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25844760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16% or greater</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rPr>
                        <a:t>16 or greater</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15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13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321053696"/>
                  </a:ext>
                </a:extLst>
              </a:tr>
            </a:tbl>
          </a:graphicData>
        </a:graphic>
      </p:graphicFrame>
      <p:graphicFrame>
        <p:nvGraphicFramePr>
          <p:cNvPr id="12" name="Chart 11">
            <a:extLst>
              <a:ext uri="{FF2B5EF4-FFF2-40B4-BE49-F238E27FC236}">
                <a16:creationId xmlns:a16="http://schemas.microsoft.com/office/drawing/2014/main" id="{B12D850A-0BB6-4669-A79D-46EF3C7DC9CE}"/>
              </a:ext>
            </a:extLst>
          </p:cNvPr>
          <p:cNvGraphicFramePr>
            <a:graphicFrameLocks/>
          </p:cNvGraphicFramePr>
          <p:nvPr>
            <p:extLst>
              <p:ext uri="{D42A27DB-BD31-4B8C-83A1-F6EECF244321}">
                <p14:modId xmlns:p14="http://schemas.microsoft.com/office/powerpoint/2010/main" val="1891555667"/>
              </p:ext>
            </p:extLst>
          </p:nvPr>
        </p:nvGraphicFramePr>
        <p:xfrm>
          <a:off x="3058714" y="1749777"/>
          <a:ext cx="4591050" cy="2936002"/>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43437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Turnover</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274838"/>
            <a:ext cx="6076950" cy="2862322"/>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 peer institution data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2021-22 was COVID recovery</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benefits continuing to improve</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is a premier employer in Central Oregon</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Labor market changes positively influencing retention</a:t>
            </a:r>
          </a:p>
          <a:p>
            <a:endParaRPr lang="en-US" b="1" dirty="0">
              <a:solidFill>
                <a:schemeClr val="bg1"/>
              </a:solidFill>
              <a:latin typeface="Century Gothic" panose="020B0502020202020204" pitchFamily="34" charset="0"/>
            </a:endParaRPr>
          </a:p>
        </p:txBody>
      </p:sp>
    </p:spTree>
    <p:custDataLst>
      <p:tags r:id="rId1"/>
    </p:custDataLst>
    <p:extLst>
      <p:ext uri="{BB962C8B-B14F-4D97-AF65-F5344CB8AC3E}">
        <p14:creationId xmlns:p14="http://schemas.microsoft.com/office/powerpoint/2010/main" val="253507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967004" y="3058566"/>
            <a:ext cx="6657975" cy="769441"/>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MISSION FULFILLMENT</a:t>
            </a:r>
            <a:endParaRPr lang="en-US" sz="3600" b="1" dirty="0">
              <a:solidFill>
                <a:srgbClr val="2C6983"/>
              </a:solidFill>
              <a:latin typeface="Century Gothic" panose="020B0502020202020204" pitchFamily="34" charset="0"/>
            </a:endParaRPr>
          </a:p>
        </p:txBody>
      </p:sp>
      <p:sp>
        <p:nvSpPr>
          <p:cNvPr id="9" name="TextBox 8">
            <a:extLst>
              <a:ext uri="{FF2B5EF4-FFF2-40B4-BE49-F238E27FC236}">
                <a16:creationId xmlns:a16="http://schemas.microsoft.com/office/drawing/2014/main" id="{6ED01FC0-D7C9-4472-A0BE-EF6888CD419B}"/>
              </a:ext>
            </a:extLst>
          </p:cNvPr>
          <p:cNvSpPr txBox="1"/>
          <p:nvPr/>
        </p:nvSpPr>
        <p:spPr>
          <a:xfrm>
            <a:off x="1926247" y="2632116"/>
            <a:ext cx="6855983" cy="1384995"/>
          </a:xfrm>
          <a:prstGeom prst="rect">
            <a:avLst/>
          </a:prstGeom>
          <a:noFill/>
        </p:spPr>
        <p:txBody>
          <a:bodyPr wrap="square" rtlCol="0">
            <a:spAutoFit/>
          </a:bodyPr>
          <a:lstStyle/>
          <a:p>
            <a:r>
              <a:rPr lang="en-US" sz="2800" dirty="0">
                <a:solidFill>
                  <a:schemeClr val="bg1"/>
                </a:solidFill>
                <a:latin typeface="Century Gothic" panose="020B0502020202020204" pitchFamily="34" charset="0"/>
              </a:rPr>
              <a:t>Making positive progress towards goals – and a plan for improvement where progress is not being made.</a:t>
            </a:r>
          </a:p>
        </p:txBody>
      </p:sp>
    </p:spTree>
    <p:extLst>
      <p:ext uri="{BB962C8B-B14F-4D97-AF65-F5344CB8AC3E}">
        <p14:creationId xmlns:p14="http://schemas.microsoft.com/office/powerpoint/2010/main" val="240044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4231" y="2705725"/>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5971" y="613202"/>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Awards, Recognitions, Celebrations and Professional Development</a:t>
            </a:r>
          </a:p>
        </p:txBody>
      </p:sp>
      <p:sp>
        <p:nvSpPr>
          <p:cNvPr id="7" name="TextBox 6">
            <a:extLst>
              <a:ext uri="{FF2B5EF4-FFF2-40B4-BE49-F238E27FC236}">
                <a16:creationId xmlns:a16="http://schemas.microsoft.com/office/drawing/2014/main" id="{99D583C4-54AA-4368-9E48-71C0572944C6}"/>
              </a:ext>
            </a:extLst>
          </p:cNvPr>
          <p:cNvSpPr txBox="1"/>
          <p:nvPr/>
        </p:nvSpPr>
        <p:spPr>
          <a:xfrm>
            <a:off x="3641555" y="4710858"/>
            <a:ext cx="3448050"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2" name="Table 11">
            <a:extLst>
              <a:ext uri="{FF2B5EF4-FFF2-40B4-BE49-F238E27FC236}">
                <a16:creationId xmlns:a16="http://schemas.microsoft.com/office/drawing/2014/main" id="{E773A02D-D634-4901-9727-D7FA3A3DF0BA}"/>
              </a:ext>
            </a:extLst>
          </p:cNvPr>
          <p:cNvGraphicFramePr>
            <a:graphicFrameLocks noGrp="1"/>
          </p:cNvGraphicFramePr>
          <p:nvPr>
            <p:extLst>
              <p:ext uri="{D42A27DB-BD31-4B8C-83A1-F6EECF244321}">
                <p14:modId xmlns:p14="http://schemas.microsoft.com/office/powerpoint/2010/main" val="627494289"/>
              </p:ext>
            </p:extLst>
          </p:nvPr>
        </p:nvGraphicFramePr>
        <p:xfrm>
          <a:off x="2529091" y="5188374"/>
          <a:ext cx="5672978" cy="1097280"/>
        </p:xfrm>
        <a:graphic>
          <a:graphicData uri="http://schemas.openxmlformats.org/drawingml/2006/table">
            <a:tbl>
              <a:tblPr firstRow="1" firstCol="1" bandRow="1">
                <a:tableStyleId>{5C22544A-7EE6-4342-B048-85BDC9FD1C3A}</a:tableStyleId>
              </a:tblPr>
              <a:tblGrid>
                <a:gridCol w="1234328">
                  <a:extLst>
                    <a:ext uri="{9D8B030D-6E8A-4147-A177-3AD203B41FA5}">
                      <a16:colId xmlns:a16="http://schemas.microsoft.com/office/drawing/2014/main" val="806450830"/>
                    </a:ext>
                  </a:extLst>
                </a:gridCol>
                <a:gridCol w="4438650">
                  <a:extLst>
                    <a:ext uri="{9D8B030D-6E8A-4147-A177-3AD203B41FA5}">
                      <a16:colId xmlns:a16="http://schemas.microsoft.com/office/drawing/2014/main" val="4235729860"/>
                    </a:ext>
                  </a:extLst>
                </a:gridCol>
              </a:tblGrid>
              <a:tr h="178283">
                <a:tc>
                  <a:txBody>
                    <a:bodyPr/>
                    <a:lstStyle/>
                    <a:p>
                      <a:pPr marL="0" marR="0">
                        <a:spcBef>
                          <a:spcPts val="0"/>
                        </a:spcBef>
                        <a:spcAft>
                          <a:spcPts val="0"/>
                        </a:spcAft>
                      </a:pPr>
                      <a:r>
                        <a:rPr lang="en-US" sz="1200" dirty="0">
                          <a:effectLst/>
                          <a:latin typeface="Century Gothic" panose="020B0502020202020204" pitchFamily="34" charset="0"/>
                        </a:rPr>
                        <a:t>Baseline Data</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2026-2027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3582829507"/>
                  </a:ext>
                </a:extLst>
              </a:tr>
              <a:tr h="197877">
                <a:tc>
                  <a:txBody>
                    <a:bodyPr/>
                    <a:lstStyle/>
                    <a:p>
                      <a:pPr marL="0" marR="0">
                        <a:spcBef>
                          <a:spcPts val="0"/>
                        </a:spcBef>
                        <a:spcAft>
                          <a:spcPts val="0"/>
                        </a:spcAft>
                      </a:pPr>
                      <a:r>
                        <a:rPr lang="en-US" sz="1200" dirty="0">
                          <a:effectLst/>
                          <a:latin typeface="Century Gothic" panose="020B0502020202020204" pitchFamily="34" charset="0"/>
                        </a:rPr>
                        <a:t>Met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spcBef>
                          <a:spcPts val="0"/>
                        </a:spcBef>
                        <a:spcAft>
                          <a:spcPts val="0"/>
                        </a:spcAft>
                      </a:pPr>
                      <a:r>
                        <a:rPr lang="en-US" sz="1200" dirty="0">
                          <a:effectLst/>
                          <a:latin typeface="Century Gothic" panose="020B0502020202020204" pitchFamily="34" charset="0"/>
                        </a:rPr>
                        <a:t>3 or more questions in the “Good” or greater category</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2473322597"/>
                  </a:ext>
                </a:extLst>
              </a:tr>
              <a:tr h="141272">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2 questions in the “Good” or greater category</a:t>
                      </a:r>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178780302"/>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 or fewer questions in the “Good” or greater category</a:t>
                      </a:r>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endParaRPr>
                    </a:p>
                  </a:txBody>
                  <a:tcPr marL="45720" marR="4572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1328022507"/>
                  </a:ext>
                </a:extLst>
              </a:tr>
            </a:tbl>
          </a:graphicData>
        </a:graphic>
      </p:graphicFrame>
      <p:graphicFrame>
        <p:nvGraphicFramePr>
          <p:cNvPr id="2" name="Table 1">
            <a:extLst>
              <a:ext uri="{FF2B5EF4-FFF2-40B4-BE49-F238E27FC236}">
                <a16:creationId xmlns:a16="http://schemas.microsoft.com/office/drawing/2014/main" id="{60C9AD04-4FE5-4245-A5E8-A9220F64AAB1}"/>
              </a:ext>
            </a:extLst>
          </p:cNvPr>
          <p:cNvGraphicFramePr>
            <a:graphicFrameLocks noGrp="1"/>
          </p:cNvGraphicFramePr>
          <p:nvPr>
            <p:extLst>
              <p:ext uri="{D42A27DB-BD31-4B8C-83A1-F6EECF244321}">
                <p14:modId xmlns:p14="http://schemas.microsoft.com/office/powerpoint/2010/main" val="2619941375"/>
              </p:ext>
            </p:extLst>
          </p:nvPr>
        </p:nvGraphicFramePr>
        <p:xfrm>
          <a:off x="2113835" y="1972843"/>
          <a:ext cx="6235508" cy="2346960"/>
        </p:xfrm>
        <a:graphic>
          <a:graphicData uri="http://schemas.openxmlformats.org/drawingml/2006/table">
            <a:tbl>
              <a:tblPr firstRow="1" firstCol="1" bandRow="1">
                <a:tableStyleId>{5C22544A-7EE6-4342-B048-85BDC9FD1C3A}</a:tableStyleId>
              </a:tblPr>
              <a:tblGrid>
                <a:gridCol w="3754395">
                  <a:extLst>
                    <a:ext uri="{9D8B030D-6E8A-4147-A177-3AD203B41FA5}">
                      <a16:colId xmlns:a16="http://schemas.microsoft.com/office/drawing/2014/main" val="3515599087"/>
                    </a:ext>
                  </a:extLst>
                </a:gridCol>
                <a:gridCol w="965643">
                  <a:extLst>
                    <a:ext uri="{9D8B030D-6E8A-4147-A177-3AD203B41FA5}">
                      <a16:colId xmlns:a16="http://schemas.microsoft.com/office/drawing/2014/main" val="77147805"/>
                    </a:ext>
                  </a:extLst>
                </a:gridCol>
                <a:gridCol w="780440">
                  <a:extLst>
                    <a:ext uri="{9D8B030D-6E8A-4147-A177-3AD203B41FA5}">
                      <a16:colId xmlns:a16="http://schemas.microsoft.com/office/drawing/2014/main" val="3954026610"/>
                    </a:ext>
                  </a:extLst>
                </a:gridCol>
                <a:gridCol w="735030">
                  <a:extLst>
                    <a:ext uri="{9D8B030D-6E8A-4147-A177-3AD203B41FA5}">
                      <a16:colId xmlns:a16="http://schemas.microsoft.com/office/drawing/2014/main" val="1532893507"/>
                    </a:ext>
                  </a:extLst>
                </a:gridCol>
              </a:tblGrid>
              <a:tr h="0">
                <a:tc>
                  <a:txBody>
                    <a:bodyPr/>
                    <a:lstStyle/>
                    <a:p>
                      <a:pPr marL="0" marR="0">
                        <a:spcBef>
                          <a:spcPts val="0"/>
                        </a:spcBef>
                        <a:spcAft>
                          <a:spcPts val="0"/>
                        </a:spcAft>
                      </a:pPr>
                      <a:r>
                        <a:rPr lang="en-US" sz="1400" dirty="0">
                          <a:solidFill>
                            <a:sysClr val="windowText" lastClr="000000"/>
                          </a:solidFill>
                          <a:effectLst/>
                          <a:latin typeface="Century Gothic" panose="020B0502020202020204" pitchFamily="34" charset="0"/>
                        </a:rPr>
                        <a:t> </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 Strongly Agree or Agree</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C9E2E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00579959"/>
                  </a:ext>
                </a:extLst>
              </a:tr>
              <a:tr h="0">
                <a:tc>
                  <a:txBody>
                    <a:bodyPr/>
                    <a:lstStyle/>
                    <a:p>
                      <a:pPr marL="0" marR="0">
                        <a:spcBef>
                          <a:spcPts val="0"/>
                        </a:spcBef>
                        <a:spcAft>
                          <a:spcPts val="0"/>
                        </a:spcAft>
                      </a:pPr>
                      <a:r>
                        <a:rPr lang="en-US" sz="1400" dirty="0">
                          <a:solidFill>
                            <a:sysClr val="windowText" lastClr="000000"/>
                          </a:solidFill>
                          <a:effectLst/>
                          <a:latin typeface="Century Gothic" panose="020B0502020202020204" pitchFamily="34" charset="0"/>
                        </a:rPr>
                        <a:t> </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ap="flat" cmpd="sng" algn="ctr">
                      <a:noFill/>
                      <a:prstDash val="solid"/>
                      <a:round/>
                      <a:headEnd type="none" w="med" len="med"/>
                      <a:tailEnd type="none" w="med" len="med"/>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2021 Baseline</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C9E2ED"/>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Target</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C9E2ED"/>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2024</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C9E2ED"/>
                    </a:solidFill>
                  </a:tcPr>
                </a:tc>
                <a:extLst>
                  <a:ext uri="{0D108BD9-81ED-4DB2-BD59-A6C34878D82A}">
                    <a16:rowId xmlns:a16="http://schemas.microsoft.com/office/drawing/2014/main" val="2579270241"/>
                  </a:ext>
                </a:extLst>
              </a:tr>
              <a:tr h="0">
                <a:tc>
                  <a:txBody>
                    <a:bodyPr/>
                    <a:lstStyle/>
                    <a:p>
                      <a:pPr marL="0" marR="0">
                        <a:spcBef>
                          <a:spcPts val="0"/>
                        </a:spcBef>
                        <a:spcAft>
                          <a:spcPts val="0"/>
                        </a:spcAft>
                      </a:pPr>
                      <a:r>
                        <a:rPr lang="en-US" sz="1400" b="0" dirty="0">
                          <a:solidFill>
                            <a:sysClr val="windowText" lastClr="000000"/>
                          </a:solidFill>
                          <a:effectLst/>
                          <a:latin typeface="Century Gothic" panose="020B0502020202020204" pitchFamily="34" charset="0"/>
                        </a:rPr>
                        <a:t>I am regularly recognized for my contributions.</a:t>
                      </a:r>
                      <a:endParaRPr lang="en-US" sz="1400" b="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59%</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65%</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67%</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81521070"/>
                  </a:ext>
                </a:extLst>
              </a:tr>
              <a:tr h="0">
                <a:tc>
                  <a:txBody>
                    <a:bodyPr/>
                    <a:lstStyle/>
                    <a:p>
                      <a:pPr marL="0" marR="0">
                        <a:spcBef>
                          <a:spcPts val="0"/>
                        </a:spcBef>
                        <a:spcAft>
                          <a:spcPts val="0"/>
                        </a:spcAft>
                      </a:pPr>
                      <a:r>
                        <a:rPr lang="en-US" sz="1400" b="0" dirty="0">
                          <a:solidFill>
                            <a:sysClr val="windowText" lastClr="000000"/>
                          </a:solidFill>
                          <a:effectLst/>
                          <a:latin typeface="Century Gothic" panose="020B0502020202020204" pitchFamily="34" charset="0"/>
                        </a:rPr>
                        <a:t>Our recognition and awards programs are meaningful to me.</a:t>
                      </a:r>
                      <a:endParaRPr lang="en-US" sz="1400" b="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37%</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65%</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47%</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550297"/>
                  </a:ext>
                </a:extLst>
              </a:tr>
              <a:tr h="0">
                <a:tc>
                  <a:txBody>
                    <a:bodyPr/>
                    <a:lstStyle/>
                    <a:p>
                      <a:pPr marL="0" marR="0">
                        <a:spcBef>
                          <a:spcPts val="0"/>
                        </a:spcBef>
                        <a:spcAft>
                          <a:spcPts val="0"/>
                        </a:spcAft>
                      </a:pPr>
                      <a:r>
                        <a:rPr lang="en-US" sz="1400" b="0" dirty="0">
                          <a:solidFill>
                            <a:sysClr val="windowText" lastClr="000000"/>
                          </a:solidFill>
                          <a:effectLst/>
                          <a:latin typeface="Century Gothic" panose="020B0502020202020204" pitchFamily="34" charset="0"/>
                        </a:rPr>
                        <a:t>I am given the opportunity to develop my skills at this institution.</a:t>
                      </a:r>
                      <a:endParaRPr lang="en-US" sz="1400" b="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82%</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65%</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76%</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01249"/>
                  </a:ext>
                </a:extLst>
              </a:tr>
              <a:tr h="0">
                <a:tc>
                  <a:txBody>
                    <a:bodyPr/>
                    <a:lstStyle/>
                    <a:p>
                      <a:pPr marL="0" marR="0">
                        <a:spcBef>
                          <a:spcPts val="0"/>
                        </a:spcBef>
                        <a:spcAft>
                          <a:spcPts val="0"/>
                        </a:spcAft>
                      </a:pPr>
                      <a:r>
                        <a:rPr lang="en-US" sz="1400" b="0" dirty="0">
                          <a:solidFill>
                            <a:sysClr val="windowText" lastClr="000000"/>
                          </a:solidFill>
                          <a:effectLst/>
                          <a:latin typeface="Century Gothic" panose="020B0502020202020204" pitchFamily="34" charset="0"/>
                        </a:rPr>
                        <a:t>I have access to the training I need to do my job well.</a:t>
                      </a:r>
                      <a:endParaRPr lang="en-US" sz="1400" b="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a:solidFill>
                            <a:sysClr val="windowText" lastClr="000000"/>
                          </a:solidFill>
                          <a:effectLst/>
                          <a:latin typeface="Century Gothic" panose="020B0502020202020204" pitchFamily="34" charset="0"/>
                        </a:rPr>
                        <a:t>70%</a:t>
                      </a:r>
                      <a:endParaRPr lang="en-US" sz="140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65%</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dirty="0">
                          <a:solidFill>
                            <a:sysClr val="windowText" lastClr="000000"/>
                          </a:solidFill>
                          <a:effectLst/>
                          <a:latin typeface="Century Gothic" panose="020B0502020202020204" pitchFamily="34" charset="0"/>
                        </a:rPr>
                        <a:t>69%</a:t>
                      </a:r>
                      <a:endParaRPr lang="en-US" sz="1400" dirty="0">
                        <a:solidFill>
                          <a:sysClr val="windowText" lastClr="00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6517251"/>
                  </a:ext>
                </a:extLst>
              </a:tr>
            </a:tbl>
          </a:graphicData>
        </a:graphic>
      </p:graphicFrame>
    </p:spTree>
    <p:custDataLst>
      <p:tags r:id="rId1"/>
    </p:custDataLst>
    <p:extLst>
      <p:ext uri="{BB962C8B-B14F-4D97-AF65-F5344CB8AC3E}">
        <p14:creationId xmlns:p14="http://schemas.microsoft.com/office/powerpoint/2010/main" val="143548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Awards, Recognitions, Celebrations and Professional Development</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551837"/>
            <a:ext cx="6076950" cy="2862322"/>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 peer institution data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is improving our ratings since 2021</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SP Action Team is developing awards and recognition options to address lower employee ratings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Survey is administered every three years, with next scheduled for 2027</a:t>
            </a:r>
          </a:p>
        </p:txBody>
      </p:sp>
    </p:spTree>
    <p:custDataLst>
      <p:tags r:id="rId1"/>
    </p:custDataLst>
    <p:extLst>
      <p:ext uri="{BB962C8B-B14F-4D97-AF65-F5344CB8AC3E}">
        <p14:creationId xmlns:p14="http://schemas.microsoft.com/office/powerpoint/2010/main" val="408271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581456" y="3089702"/>
            <a:ext cx="5829301" cy="830997"/>
          </a:xfrm>
          <a:prstGeom prst="rect">
            <a:avLst/>
          </a:prstGeom>
          <a:noFill/>
        </p:spPr>
        <p:txBody>
          <a:bodyPr wrap="square" rtlCol="0">
            <a:spAutoFit/>
          </a:bodyPr>
          <a:lstStyle/>
          <a:p>
            <a:pPr algn="ctr"/>
            <a:r>
              <a:rPr lang="en-US" sz="4800" b="1" dirty="0">
                <a:solidFill>
                  <a:srgbClr val="2C6983"/>
                </a:solidFill>
                <a:latin typeface="Century Gothic" panose="020B0502020202020204" pitchFamily="34" charset="0"/>
              </a:rPr>
              <a:t>INDICATORS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30138" y="1131897"/>
            <a:ext cx="6999218" cy="3816429"/>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Strategic Plan Dashboard</a:t>
            </a:r>
          </a:p>
          <a:p>
            <a:endParaRPr lang="en-US" sz="32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cocc.edu </a:t>
            </a:r>
          </a:p>
          <a:p>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rPr>
              <a:t>	 About COCC </a:t>
            </a:r>
          </a:p>
          <a:p>
            <a:r>
              <a:rPr lang="en-US" sz="24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rPr>
              <a:t>	</a:t>
            </a: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rPr>
              <a:t> College Planning &amp; Assessment</a:t>
            </a:r>
          </a:p>
          <a:p>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rPr>
              <a:t>	 Strategic Planning</a:t>
            </a:r>
          </a:p>
          <a:p>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rPr>
              <a:t>	 Assessment </a:t>
            </a:r>
          </a:p>
          <a:p>
            <a:endParaRPr lang="en-US" sz="28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sym typeface="Wingdings" panose="05000000000000000000" pitchFamily="2" charset="2"/>
                <a:hlinkClick r:id="rId3">
                  <a:extLst>
                    <a:ext uri="{A12FA001-AC4F-418D-AE19-62706E023703}">
                      <ahyp:hlinkClr xmlns:ahyp="http://schemas.microsoft.com/office/drawing/2018/hyperlinkcolor" val="tx"/>
                    </a:ext>
                  </a:extLst>
                </a:hlinkClick>
              </a:rPr>
              <a:t>link</a:t>
            </a:r>
            <a:endParaRPr lang="en-US" sz="24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7045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animEffect transition="in" filter="fade">
                                      <p:cBhvr>
                                        <p:cTn id="11" dur="500"/>
                                        <p:tgtEl>
                                          <p:spTgt spid="9">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animEffect transition="in" filter="fade">
                                      <p:cBhvr>
                                        <p:cTn id="15" dur="500"/>
                                        <p:tgtEl>
                                          <p:spTgt spid="9">
                                            <p:txEl>
                                              <p:pRg st="3" end="3"/>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500"/>
                                        <p:tgtEl>
                                          <p:spTgt spid="9">
                                            <p:txEl>
                                              <p:pRg st="4" end="4"/>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animEffect transition="in" filter="fade">
                                      <p:cBhvr>
                                        <p:cTn id="23" dur="500"/>
                                        <p:tgtEl>
                                          <p:spTgt spid="9">
                                            <p:txEl>
                                              <p:pRg st="5" end="5"/>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animEffect transition="in" filter="fade">
                                      <p:cBhvr>
                                        <p:cTn id="27" dur="500"/>
                                        <p:tgtEl>
                                          <p:spTgt spid="9">
                                            <p:txEl>
                                              <p:pRg st="6" end="6"/>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Effect transition="in" filter="fade">
                                      <p:cBhvr>
                                        <p:cTn id="31"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569243" y="2882325"/>
            <a:ext cx="6005513" cy="707886"/>
          </a:xfrm>
          <a:prstGeom prst="rect">
            <a:avLst/>
          </a:prstGeom>
          <a:noFill/>
        </p:spPr>
        <p:txBody>
          <a:bodyPr wrap="square" rtlCol="0">
            <a:spAutoFit/>
          </a:bodyPr>
          <a:lstStyle/>
          <a:p>
            <a:pPr algn="ctr"/>
            <a:r>
              <a:rPr lang="en-US" sz="4000" b="1" dirty="0">
                <a:solidFill>
                  <a:schemeClr val="bg1"/>
                </a:solidFill>
                <a:latin typeface="Century Gothic" panose="020B0502020202020204" pitchFamily="34" charset="0"/>
              </a:rPr>
              <a:t>Reporting Schedule</a:t>
            </a:r>
          </a:p>
        </p:txBody>
      </p:sp>
    </p:spTree>
    <p:extLst>
      <p:ext uri="{BB962C8B-B14F-4D97-AF65-F5344CB8AC3E}">
        <p14:creationId xmlns:p14="http://schemas.microsoft.com/office/powerpoint/2010/main" val="289621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895781" y="2781926"/>
            <a:ext cx="58293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2023-27 STRATEGIC PLAN INDICATORS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071" y="937741"/>
            <a:ext cx="6999218" cy="5360442"/>
          </a:xfrm>
          <a:prstGeom prst="rect">
            <a:avLst/>
          </a:prstGeom>
          <a:noFill/>
        </p:spPr>
        <p:txBody>
          <a:bodyPr wrap="square" rtlCol="0">
            <a:spAutoFit/>
          </a:bodyPr>
          <a:lstStyle/>
          <a:p>
            <a:pPr algn="ctr">
              <a:spcAft>
                <a:spcPts val="1200"/>
              </a:spcAft>
            </a:pPr>
            <a:r>
              <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Reporting Schedule</a:t>
            </a:r>
            <a:endParaRPr lang="en-US" sz="32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algn="ctr">
              <a:spcAft>
                <a:spcPts val="1200"/>
              </a:spcAft>
            </a:pPr>
            <a:endParaRPr lang="en-US" sz="32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lvl="0" algn="ctr">
              <a:spcAft>
                <a:spcPts val="1000"/>
              </a:spcAft>
            </a:pPr>
            <a:r>
              <a:rPr lang="en-US" sz="2400" dirty="0">
                <a:solidFill>
                  <a:schemeClr val="bg1"/>
                </a:solidFill>
                <a:latin typeface="Century Gothic" panose="020B0502020202020204" pitchFamily="34" charset="0"/>
              </a:rPr>
              <a:t>Student-Ready College: October</a:t>
            </a:r>
          </a:p>
          <a:p>
            <a:pPr lvl="0" algn="ctr">
              <a:spcAft>
                <a:spcPts val="1000"/>
              </a:spcAft>
            </a:pPr>
            <a:r>
              <a:rPr lang="en-US" sz="2400" dirty="0">
                <a:solidFill>
                  <a:schemeClr val="bg1"/>
                </a:solidFill>
                <a:latin typeface="Century Gothic" panose="020B0502020202020204" pitchFamily="34" charset="0"/>
              </a:rPr>
              <a:t>Access: December </a:t>
            </a:r>
          </a:p>
          <a:p>
            <a:pPr lvl="0" algn="ctr">
              <a:spcAft>
                <a:spcPts val="1000"/>
              </a:spcAft>
            </a:pPr>
            <a:r>
              <a:rPr lang="en-US" sz="2400" dirty="0">
                <a:solidFill>
                  <a:schemeClr val="bg1"/>
                </a:solidFill>
                <a:latin typeface="Century Gothic" panose="020B0502020202020204" pitchFamily="34" charset="0"/>
              </a:rPr>
              <a:t>Community Engagement: February</a:t>
            </a:r>
          </a:p>
          <a:p>
            <a:pPr lvl="0" algn="ctr">
              <a:spcAft>
                <a:spcPts val="1000"/>
              </a:spcAft>
            </a:pPr>
            <a:r>
              <a:rPr lang="en-US" sz="2400" dirty="0">
                <a:solidFill>
                  <a:schemeClr val="bg1"/>
                </a:solidFill>
                <a:latin typeface="Century Gothic" panose="020B0502020202020204" pitchFamily="34" charset="0"/>
              </a:rPr>
              <a:t>Workforce Development: April </a:t>
            </a:r>
          </a:p>
          <a:p>
            <a:pPr lvl="0" algn="ctr">
              <a:spcAft>
                <a:spcPts val="1000"/>
              </a:spcAft>
            </a:pPr>
            <a:r>
              <a:rPr lang="en-US" sz="2400" dirty="0">
                <a:solidFill>
                  <a:schemeClr val="bg1"/>
                </a:solidFill>
                <a:latin typeface="Century Gothic" panose="020B0502020202020204" pitchFamily="34" charset="0"/>
              </a:rPr>
              <a:t>College Sustainability: June</a:t>
            </a:r>
          </a:p>
          <a:p>
            <a:pPr lvl="0" algn="ctr">
              <a:spcAft>
                <a:spcPts val="1000"/>
              </a:spcAft>
            </a:pPr>
            <a:endParaRPr lang="en-US" sz="2400" dirty="0">
              <a:solidFill>
                <a:schemeClr val="bg1"/>
              </a:solidFill>
              <a:latin typeface="Century Gothic" panose="020B0502020202020204" pitchFamily="34" charset="0"/>
            </a:endParaRPr>
          </a:p>
          <a:p>
            <a:pPr lvl="0" algn="ctr">
              <a:spcAft>
                <a:spcPts val="1000"/>
              </a:spcAft>
            </a:pPr>
            <a:r>
              <a:rPr lang="en-US" sz="2400" dirty="0">
                <a:solidFill>
                  <a:schemeClr val="bg1"/>
                </a:solidFill>
                <a:latin typeface="Century Gothic" panose="020B0502020202020204" pitchFamily="34" charset="0"/>
              </a:rPr>
              <a:t>Annual: September</a:t>
            </a:r>
          </a:p>
          <a:p>
            <a:pPr algn="ctr">
              <a:spcAft>
                <a:spcPts val="1200"/>
              </a:spcAft>
            </a:pPr>
            <a:endPar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13087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animEffect transition="in" filter="fade">
                                      <p:cBhvr>
                                        <p:cTn id="15" dur="500"/>
                                        <p:tgtEl>
                                          <p:spTgt spid="9">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4" end="4"/>
                                            </p:txEl>
                                          </p:spTgt>
                                        </p:tgtEl>
                                        <p:attrNameLst>
                                          <p:attrName>style.visibility</p:attrName>
                                        </p:attrNameLst>
                                      </p:cBhvr>
                                      <p:to>
                                        <p:strVal val="visible"/>
                                      </p:to>
                                    </p:set>
                                    <p:animEffect transition="in" filter="fade">
                                      <p:cBhvr>
                                        <p:cTn id="18" dur="500"/>
                                        <p:tgtEl>
                                          <p:spTgt spid="9">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animEffect transition="in" filter="fade">
                                      <p:cBhvr>
                                        <p:cTn id="21" dur="500"/>
                                        <p:tgtEl>
                                          <p:spTgt spid="9">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6" end="6"/>
                                            </p:txEl>
                                          </p:spTgt>
                                        </p:tgtEl>
                                        <p:attrNameLst>
                                          <p:attrName>style.visibility</p:attrName>
                                        </p:attrNameLst>
                                      </p:cBhvr>
                                      <p:to>
                                        <p:strVal val="visible"/>
                                      </p:to>
                                    </p:set>
                                    <p:animEffect transition="in" filter="fade">
                                      <p:cBhvr>
                                        <p:cTn id="24" dur="500"/>
                                        <p:tgtEl>
                                          <p:spTgt spid="9">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animEffect transition="in" filter="fade">
                                      <p:cBhvr>
                                        <p:cTn id="27"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562406" y="3120480"/>
            <a:ext cx="5829301" cy="769441"/>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THANK YOU!</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1846515"/>
            <a:ext cx="6999218" cy="2800767"/>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Thank you!</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Institutional Effectiveness:</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Brynn Pierce</a:t>
            </a:r>
          </a:p>
          <a:p>
            <a:pPr algn="ctr"/>
            <a:r>
              <a:rPr lang="en-US" sz="24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Chris Egertson</a:t>
            </a:r>
          </a:p>
          <a:p>
            <a:pPr algn="ctr"/>
            <a:endPar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97400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Effect transition="in" filter="fade">
                                      <p:cBhvr>
                                        <p:cTn id="13" dur="500"/>
                                        <p:tgtEl>
                                          <p:spTgt spid="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5" end="5"/>
                                            </p:txEl>
                                          </p:spTgt>
                                        </p:tgtEl>
                                        <p:attrNameLst>
                                          <p:attrName>style.visibility</p:attrName>
                                        </p:attrNameLst>
                                      </p:cBhvr>
                                      <p:to>
                                        <p:strVal val="visible"/>
                                      </p:to>
                                    </p:set>
                                    <p:animEffect transition="in" filter="fade">
                                      <p:cBhvr>
                                        <p:cTn id="16"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569243" y="2844225"/>
            <a:ext cx="6005513" cy="707886"/>
          </a:xfrm>
          <a:prstGeom prst="rect">
            <a:avLst/>
          </a:prstGeom>
          <a:noFill/>
        </p:spPr>
        <p:txBody>
          <a:bodyPr wrap="square" rtlCol="0">
            <a:spAutoFit/>
          </a:bodyPr>
          <a:lstStyle/>
          <a:p>
            <a:pPr algn="ctr"/>
            <a:r>
              <a:rPr lang="en-US" sz="4000" b="1" dirty="0">
                <a:solidFill>
                  <a:schemeClr val="bg1"/>
                </a:solidFill>
                <a:latin typeface="Century Gothic" panose="020B0502020202020204" pitchFamily="34" charset="0"/>
              </a:rPr>
              <a:t>Indicators</a:t>
            </a:r>
          </a:p>
        </p:txBody>
      </p:sp>
    </p:spTree>
    <p:extLst>
      <p:ext uri="{BB962C8B-B14F-4D97-AF65-F5344CB8AC3E}">
        <p14:creationId xmlns:p14="http://schemas.microsoft.com/office/powerpoint/2010/main" val="65700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220556" y="2815131"/>
            <a:ext cx="5012680" cy="1015663"/>
          </a:xfrm>
          <a:prstGeom prst="rect">
            <a:avLst/>
          </a:prstGeom>
          <a:noFill/>
        </p:spPr>
        <p:txBody>
          <a:bodyPr wrap="square" rtlCol="0">
            <a:spAutoFit/>
          </a:bodyPr>
          <a:lstStyle/>
          <a:p>
            <a:pPr algn="ctr"/>
            <a:r>
              <a:rPr lang="en-US" sz="6000" b="1" dirty="0">
                <a:solidFill>
                  <a:srgbClr val="2C6983"/>
                </a:solidFill>
                <a:latin typeface="Century Gothic" panose="020B0502020202020204" pitchFamily="34" charset="0"/>
              </a:rPr>
              <a:t>INDICATORS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1281181"/>
            <a:ext cx="6999218" cy="4647426"/>
          </a:xfrm>
          <a:prstGeom prst="rect">
            <a:avLst/>
          </a:prstGeom>
          <a:noFill/>
        </p:spPr>
        <p:txBody>
          <a:bodyPr wrap="square" rtlCol="0">
            <a:spAutoFit/>
          </a:bodyPr>
          <a:lstStyle/>
          <a:p>
            <a:pP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Indicator Development Considerations</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Aligns with national best practices</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Comparator institutions</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Disaggregated data</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Actionable</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Updated targets</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Stretch targets</a:t>
            </a:r>
          </a:p>
          <a:p>
            <a:pPr marL="342900" indent="-342900">
              <a:spcAft>
                <a:spcPts val="12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Student data is preliminary</a:t>
            </a:r>
          </a:p>
          <a:p>
            <a:pPr>
              <a:spcAft>
                <a:spcPts val="1200"/>
              </a:spcAft>
            </a:pPr>
            <a:endPar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0671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569243" y="1495485"/>
            <a:ext cx="6005513" cy="4308872"/>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Student-Ready College</a:t>
            </a:r>
          </a:p>
          <a:p>
            <a:pPr algn="ctr">
              <a:spcAft>
                <a:spcPts val="1200"/>
              </a:spcAft>
            </a:pPr>
            <a:r>
              <a:rPr lang="en-US" sz="2400" dirty="0">
                <a:solidFill>
                  <a:schemeClr val="bg1"/>
                </a:solidFill>
                <a:latin typeface="Century Gothic" panose="020B0502020202020204" pitchFamily="34" charset="0"/>
              </a:rPr>
              <a:t>COCC welcomes all students by addressing their individual needs and helping them achieve their goals.</a:t>
            </a:r>
          </a:p>
          <a:p>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Fall-to-Winter Retention</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Fall-to-Fall Retention</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Graduation Rates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Transfer Rates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042348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8414" y="10705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Fall-to-Winter Retention</a:t>
            </a:r>
          </a:p>
        </p:txBody>
      </p:sp>
      <p:sp>
        <p:nvSpPr>
          <p:cNvPr id="2" name="TextBox 1">
            <a:extLst>
              <a:ext uri="{FF2B5EF4-FFF2-40B4-BE49-F238E27FC236}">
                <a16:creationId xmlns:a16="http://schemas.microsoft.com/office/drawing/2014/main" id="{ABDAFC9E-986A-4D2C-BFB3-E248432EAF5E}"/>
              </a:ext>
            </a:extLst>
          </p:cNvPr>
          <p:cNvSpPr txBox="1"/>
          <p:nvPr/>
        </p:nvSpPr>
        <p:spPr>
          <a:xfrm>
            <a:off x="3623998" y="4885157"/>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7" name="Table 6">
            <a:extLst>
              <a:ext uri="{FF2B5EF4-FFF2-40B4-BE49-F238E27FC236}">
                <a16:creationId xmlns:a16="http://schemas.microsoft.com/office/drawing/2014/main" id="{500233DF-7ECC-4602-9498-38D09D47C289}"/>
              </a:ext>
            </a:extLst>
          </p:cNvPr>
          <p:cNvGraphicFramePr>
            <a:graphicFrameLocks noGrp="1"/>
          </p:cNvGraphicFramePr>
          <p:nvPr>
            <p:extLst>
              <p:ext uri="{D42A27DB-BD31-4B8C-83A1-F6EECF244321}">
                <p14:modId xmlns:p14="http://schemas.microsoft.com/office/powerpoint/2010/main" val="1271394837"/>
              </p:ext>
            </p:extLst>
          </p:nvPr>
        </p:nvGraphicFramePr>
        <p:xfrm>
          <a:off x="2192824" y="5357893"/>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74%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74%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74%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rPr>
                        <a:t>75% or greater</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71 – 74%</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71 – 74%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71 – 74%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72-75%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Below 71%</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Below 71%</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Below 71%</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Below 72%</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graphicFrame>
        <p:nvGraphicFramePr>
          <p:cNvPr id="11" name="Chart 10">
            <a:extLst>
              <a:ext uri="{FF2B5EF4-FFF2-40B4-BE49-F238E27FC236}">
                <a16:creationId xmlns:a16="http://schemas.microsoft.com/office/drawing/2014/main" id="{C4C4E11B-97A6-482F-AA28-4F94D49739D9}"/>
              </a:ext>
            </a:extLst>
          </p:cNvPr>
          <p:cNvGraphicFramePr>
            <a:graphicFrameLocks/>
          </p:cNvGraphicFramePr>
          <p:nvPr>
            <p:extLst>
              <p:ext uri="{D42A27DB-BD31-4B8C-83A1-F6EECF244321}">
                <p14:modId xmlns:p14="http://schemas.microsoft.com/office/powerpoint/2010/main" val="640391953"/>
              </p:ext>
            </p:extLst>
          </p:nvPr>
        </p:nvGraphicFramePr>
        <p:xfrm>
          <a:off x="2979017" y="1837085"/>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75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Graphic spid="11"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Fall-to-Winter Retention</a:t>
            </a:r>
          </a:p>
        </p:txBody>
      </p:sp>
      <p:sp>
        <p:nvSpPr>
          <p:cNvPr id="2" name="TextBox 1">
            <a:extLst>
              <a:ext uri="{FF2B5EF4-FFF2-40B4-BE49-F238E27FC236}">
                <a16:creationId xmlns:a16="http://schemas.microsoft.com/office/drawing/2014/main" id="{7B7171E9-7BFF-4909-B386-DBDABCFEDC52}"/>
              </a:ext>
            </a:extLst>
          </p:cNvPr>
          <p:cNvSpPr txBox="1"/>
          <p:nvPr/>
        </p:nvSpPr>
        <p:spPr>
          <a:xfrm>
            <a:off x="2026986" y="1844220"/>
            <a:ext cx="6476063" cy="2862322"/>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 Peers: TBD</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Includes only first-time students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overall data: 76%</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Veterans: 100%</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Pell: 79%</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BILAPOC and First Gen: 73%</a:t>
            </a:r>
          </a:p>
          <a:p>
            <a:endParaRPr lang="en-US"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335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fade">
                                      <p:cBhvr>
                                        <p:cTn id="23" dur="500"/>
                                        <p:tgtEl>
                                          <p:spTgt spid="2">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fade">
                                      <p:cBhvr>
                                        <p:cTn id="26" dur="500"/>
                                        <p:tgtEl>
                                          <p:spTgt spid="2">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500"/>
                                        <p:tgtEl>
                                          <p:spTgt spid="2">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F18753323EBB4C86CB8E6F34279025" ma:contentTypeVersion="10" ma:contentTypeDescription="Create a new document." ma:contentTypeScope="" ma:versionID="dde9357725b60e6b2432c71a6e2c10cd">
  <xsd:schema xmlns:xsd="http://www.w3.org/2001/XMLSchema" xmlns:xs="http://www.w3.org/2001/XMLSchema" xmlns:p="http://schemas.microsoft.com/office/2006/metadata/properties" xmlns:ns2="b5a0b8af-3064-4fb0-a552-4446f3fb8755" targetNamespace="http://schemas.microsoft.com/office/2006/metadata/properties" ma:root="true" ma:fieldsID="bef471760d5a466234cf27fb63bac14b" ns2:_="">
    <xsd:import namespace="b5a0b8af-3064-4fb0-a552-4446f3fb87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0b8af-3064-4fb0-a552-4446f3fb8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D21B636-F9E1-4FB6-80C1-F16777E923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0b8af-3064-4fb0-a552-4446f3fb87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D09C65-EF45-4A08-9893-0FE64D3CAA2F}">
  <ds:schemaRefs>
    <ds:schemaRef ds:uri="http://schemas.microsoft.com/sharepoint/v3/contenttype/forms"/>
  </ds:schemaRefs>
</ds:datastoreItem>
</file>

<file path=customXml/itemProps3.xml><?xml version="1.0" encoding="utf-8"?>
<ds:datastoreItem xmlns:ds="http://schemas.openxmlformats.org/officeDocument/2006/customXml" ds:itemID="{0048E57C-7541-4FD6-8DAE-F8718B217B2E}">
  <ds:schemaRefs>
    <ds:schemaRef ds:uri="http://schemas.microsoft.com/office/infopath/2007/PartnerControls"/>
    <ds:schemaRef ds:uri="http://purl.org/dc/terms/"/>
    <ds:schemaRef ds:uri="b5a0b8af-3064-4fb0-a552-4446f3fb8755"/>
    <ds:schemaRef ds:uri="http://schemas.microsoft.com/office/2006/documentManagement/types"/>
    <ds:schemaRef ds:uri="http://www.w3.org/XML/1998/namespace"/>
    <ds:schemaRef ds:uri="http://purl.org/dc/elements/1.1/"/>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4794</TotalTime>
  <Words>2905</Words>
  <Application>Microsoft Office PowerPoint</Application>
  <PresentationFormat>On-screen Show (4:3)</PresentationFormat>
  <Paragraphs>759</Paragraphs>
  <Slides>45</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HelveticaNeue</vt: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Lora Szaraniec</dc:creator>
  <cp:lastModifiedBy>Sarah Moussa-Hale</cp:lastModifiedBy>
  <cp:revision>178</cp:revision>
  <cp:lastPrinted>2024-07-08T19:53:15Z</cp:lastPrinted>
  <dcterms:created xsi:type="dcterms:W3CDTF">2020-09-14T19:32:46Z</dcterms:created>
  <dcterms:modified xsi:type="dcterms:W3CDTF">2025-06-13T15:30:39Z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0x010100B8F18753323EBB4C86CB8E6F34279025</vt:lpwstr>
  </property>
  <property fmtid="{D5CDD505-2E9C-101B-9397-08002B2CF9AE}" pid="3" name="ArticulateGUID">
    <vt:lpwstr>445A9A8F-F9E4-42DD-A806-8C7FF884CB34</vt:lpwstr>
  </property>
  <property fmtid="{D5CDD505-2E9C-101B-9397-08002B2CF9AE}" pid="4" name="ArticulatePath">
    <vt:lpwstr>2023-27 SP Indicators Year End Update 2</vt:lpwstr>
  </property>
</Properties>
</file>