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256" r:id="rId5"/>
    <p:sldId id="261" r:id="rId6"/>
    <p:sldId id="349" r:id="rId7"/>
    <p:sldId id="334" r:id="rId8"/>
    <p:sldId id="346" r:id="rId9"/>
    <p:sldId id="347" r:id="rId10"/>
    <p:sldId id="274" r:id="rId11"/>
    <p:sldId id="353" r:id="rId12"/>
    <p:sldId id="348" r:id="rId13"/>
    <p:sldId id="258" r:id="rId14"/>
    <p:sldId id="351" r:id="rId15"/>
    <p:sldId id="352" r:id="rId16"/>
    <p:sldId id="328" r:id="rId17"/>
  </p:sldIdLst>
  <p:sldSz cx="9144000" cy="6858000" type="screen4x3"/>
  <p:notesSz cx="7010400" cy="9296400"/>
  <p:custDataLst>
    <p:tags r:id="rId1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E2ED"/>
    <a:srgbClr val="2C6983"/>
    <a:srgbClr val="77A22F"/>
    <a:srgbClr val="D7E9F1"/>
    <a:srgbClr val="C7E29A"/>
    <a:srgbClr val="C4F4EF"/>
    <a:srgbClr val="D5EAB4"/>
    <a:srgbClr val="F0B310"/>
    <a:srgbClr val="FBEBBD"/>
    <a:srgbClr val="F8DD9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D23E0B-FAEF-4994-8C31-0B20DCC4689A}" type="doc">
      <dgm:prSet loTypeId="urn:microsoft.com/office/officeart/2005/8/layout/chevron1" loCatId="process" qsTypeId="urn:microsoft.com/office/officeart/2005/8/quickstyle/simple2" qsCatId="simple" csTypeId="urn:microsoft.com/office/officeart/2005/8/colors/accent1_1" csCatId="accent1" phldr="1"/>
      <dgm:spPr/>
    </dgm:pt>
    <dgm:pt modelId="{D7321965-D8EA-428A-AB0B-DBDD34D8B55C}">
      <dgm:prSet phldrT="[Text]" custT="1"/>
      <dgm:spPr>
        <a:ln>
          <a:solidFill>
            <a:srgbClr val="C9E2ED"/>
          </a:solidFill>
        </a:ln>
      </dgm:spPr>
      <dgm:t>
        <a:bodyPr/>
        <a:lstStyle/>
        <a:p>
          <a:pPr>
            <a:lnSpc>
              <a:spcPct val="100000"/>
            </a:lnSpc>
            <a:spcBef>
              <a:spcPts val="0"/>
            </a:spcBef>
            <a:spcAft>
              <a:spcPts val="1200"/>
            </a:spcAft>
          </a:pPr>
          <a:r>
            <a:rPr lang="en-US" sz="1200" b="1">
              <a:solidFill>
                <a:schemeClr val="tx2"/>
              </a:solidFill>
              <a:latin typeface="Arial" panose="020B0604020202020204" pitchFamily="34" charset="0"/>
              <a:cs typeface="Arial" panose="020B0604020202020204" pitchFamily="34" charset="0"/>
            </a:rPr>
            <a:t>2024 –2025</a:t>
          </a:r>
        </a:p>
      </dgm:t>
    </dgm:pt>
    <dgm:pt modelId="{33A8A035-A7AB-445E-BE2C-086CB754F39D}" type="parTrans" cxnId="{79E65425-DA09-4194-B8B1-19FCFD2ECEAF}">
      <dgm:prSet/>
      <dgm:spPr/>
      <dgm:t>
        <a:bodyPr/>
        <a:lstStyle/>
        <a:p>
          <a:pPr>
            <a:lnSpc>
              <a:spcPct val="100000"/>
            </a:lnSpc>
            <a:spcBef>
              <a:spcPts val="0"/>
            </a:spcBef>
            <a:spcAft>
              <a:spcPts val="1200"/>
            </a:spcAft>
          </a:pPr>
          <a:endParaRPr lang="en-US" sz="1200" b="1">
            <a:solidFill>
              <a:schemeClr val="tx2"/>
            </a:solidFill>
            <a:latin typeface="Arial" panose="020B0604020202020204" pitchFamily="34" charset="0"/>
            <a:cs typeface="Arial" panose="020B0604020202020204" pitchFamily="34" charset="0"/>
          </a:endParaRPr>
        </a:p>
      </dgm:t>
    </dgm:pt>
    <dgm:pt modelId="{942206D1-FD62-40B4-826A-A350AFC6E6F3}" type="sibTrans" cxnId="{79E65425-DA09-4194-B8B1-19FCFD2ECEAF}">
      <dgm:prSet/>
      <dgm:spPr/>
      <dgm:t>
        <a:bodyPr/>
        <a:lstStyle/>
        <a:p>
          <a:pPr>
            <a:lnSpc>
              <a:spcPct val="100000"/>
            </a:lnSpc>
            <a:spcBef>
              <a:spcPts val="0"/>
            </a:spcBef>
            <a:spcAft>
              <a:spcPts val="1200"/>
            </a:spcAft>
          </a:pPr>
          <a:endParaRPr lang="en-US" sz="1200" b="1">
            <a:solidFill>
              <a:schemeClr val="tx2"/>
            </a:solidFill>
            <a:latin typeface="Arial" panose="020B0604020202020204" pitchFamily="34" charset="0"/>
            <a:cs typeface="Arial" panose="020B0604020202020204" pitchFamily="34" charset="0"/>
          </a:endParaRPr>
        </a:p>
      </dgm:t>
    </dgm:pt>
    <dgm:pt modelId="{036A1323-1619-4EF1-866D-24C1074FFE6B}">
      <dgm:prSet phldrT="[Text]" custT="1"/>
      <dgm:spPr>
        <a:ln>
          <a:solidFill>
            <a:srgbClr val="C9E2ED"/>
          </a:solidFill>
        </a:ln>
      </dgm:spPr>
      <dgm:t>
        <a:bodyPr/>
        <a:lstStyle/>
        <a:p>
          <a:pPr>
            <a:lnSpc>
              <a:spcPct val="100000"/>
            </a:lnSpc>
            <a:spcBef>
              <a:spcPts val="0"/>
            </a:spcBef>
            <a:spcAft>
              <a:spcPts val="1200"/>
            </a:spcAft>
          </a:pPr>
          <a:r>
            <a:rPr lang="en-US" sz="1200" b="1">
              <a:solidFill>
                <a:schemeClr val="tx2"/>
              </a:solidFill>
              <a:latin typeface="Arial" panose="020B0604020202020204" pitchFamily="34" charset="0"/>
              <a:cs typeface="Arial" panose="020B0604020202020204" pitchFamily="34" charset="0"/>
            </a:rPr>
            <a:t>Fall 2025</a:t>
          </a:r>
        </a:p>
      </dgm:t>
    </dgm:pt>
    <dgm:pt modelId="{7AE644F1-183A-4DD5-AD4A-DAE7B5F67821}" type="parTrans" cxnId="{913CFDE8-9AA5-4668-872A-7BC0E0A3A69A}">
      <dgm:prSet/>
      <dgm:spPr/>
      <dgm:t>
        <a:bodyPr/>
        <a:lstStyle/>
        <a:p>
          <a:pPr>
            <a:lnSpc>
              <a:spcPct val="100000"/>
            </a:lnSpc>
            <a:spcBef>
              <a:spcPts val="0"/>
            </a:spcBef>
            <a:spcAft>
              <a:spcPts val="1200"/>
            </a:spcAft>
          </a:pPr>
          <a:endParaRPr lang="en-US" sz="1200" b="1">
            <a:solidFill>
              <a:schemeClr val="tx2"/>
            </a:solidFill>
            <a:latin typeface="Arial" panose="020B0604020202020204" pitchFamily="34" charset="0"/>
            <a:cs typeface="Arial" panose="020B0604020202020204" pitchFamily="34" charset="0"/>
          </a:endParaRPr>
        </a:p>
      </dgm:t>
    </dgm:pt>
    <dgm:pt modelId="{998DD497-1A5F-4DC0-A805-240A73058A23}" type="sibTrans" cxnId="{913CFDE8-9AA5-4668-872A-7BC0E0A3A69A}">
      <dgm:prSet/>
      <dgm:spPr/>
      <dgm:t>
        <a:bodyPr/>
        <a:lstStyle/>
        <a:p>
          <a:pPr>
            <a:lnSpc>
              <a:spcPct val="100000"/>
            </a:lnSpc>
            <a:spcBef>
              <a:spcPts val="0"/>
            </a:spcBef>
            <a:spcAft>
              <a:spcPts val="1200"/>
            </a:spcAft>
          </a:pPr>
          <a:endParaRPr lang="en-US" sz="1200" b="1">
            <a:solidFill>
              <a:schemeClr val="tx2"/>
            </a:solidFill>
            <a:latin typeface="Arial" panose="020B0604020202020204" pitchFamily="34" charset="0"/>
            <a:cs typeface="Arial" panose="020B0604020202020204" pitchFamily="34" charset="0"/>
          </a:endParaRPr>
        </a:p>
      </dgm:t>
    </dgm:pt>
    <dgm:pt modelId="{FBBD2837-AB47-42A1-B120-04958785C2E6}">
      <dgm:prSet phldrT="[Text]" custT="1"/>
      <dgm:spPr>
        <a:ln>
          <a:solidFill>
            <a:srgbClr val="C9E2ED"/>
          </a:solidFill>
        </a:ln>
      </dgm:spPr>
      <dgm:t>
        <a:bodyPr/>
        <a:lstStyle/>
        <a:p>
          <a:pPr>
            <a:lnSpc>
              <a:spcPct val="100000"/>
            </a:lnSpc>
            <a:spcBef>
              <a:spcPts val="0"/>
            </a:spcBef>
            <a:spcAft>
              <a:spcPts val="1200"/>
            </a:spcAft>
          </a:pPr>
          <a:r>
            <a:rPr lang="en-US" sz="1200" b="1">
              <a:solidFill>
                <a:schemeClr val="tx2"/>
              </a:solidFill>
              <a:latin typeface="Arial" panose="020B0604020202020204" pitchFamily="34" charset="0"/>
              <a:cs typeface="Arial" panose="020B0604020202020204" pitchFamily="34" charset="0"/>
            </a:rPr>
            <a:t>Spring 2026</a:t>
          </a:r>
        </a:p>
      </dgm:t>
    </dgm:pt>
    <dgm:pt modelId="{2EE94ECF-1C40-45BE-B599-7C61817E9BE3}" type="parTrans" cxnId="{EDE72CD1-97DF-4ED0-BDCB-DF001C6D7408}">
      <dgm:prSet/>
      <dgm:spPr/>
      <dgm:t>
        <a:bodyPr/>
        <a:lstStyle/>
        <a:p>
          <a:pPr>
            <a:lnSpc>
              <a:spcPct val="100000"/>
            </a:lnSpc>
            <a:spcBef>
              <a:spcPts val="0"/>
            </a:spcBef>
            <a:spcAft>
              <a:spcPts val="1200"/>
            </a:spcAft>
          </a:pPr>
          <a:endParaRPr lang="en-US" sz="1200" b="1">
            <a:solidFill>
              <a:schemeClr val="tx2"/>
            </a:solidFill>
            <a:latin typeface="Arial" panose="020B0604020202020204" pitchFamily="34" charset="0"/>
            <a:cs typeface="Arial" panose="020B0604020202020204" pitchFamily="34" charset="0"/>
          </a:endParaRPr>
        </a:p>
      </dgm:t>
    </dgm:pt>
    <dgm:pt modelId="{B44F279F-E5CC-40EB-918E-A445D81C88E4}" type="sibTrans" cxnId="{EDE72CD1-97DF-4ED0-BDCB-DF001C6D7408}">
      <dgm:prSet/>
      <dgm:spPr/>
      <dgm:t>
        <a:bodyPr/>
        <a:lstStyle/>
        <a:p>
          <a:pPr>
            <a:lnSpc>
              <a:spcPct val="100000"/>
            </a:lnSpc>
            <a:spcBef>
              <a:spcPts val="0"/>
            </a:spcBef>
            <a:spcAft>
              <a:spcPts val="1200"/>
            </a:spcAft>
          </a:pPr>
          <a:endParaRPr lang="en-US" sz="1200" b="1">
            <a:solidFill>
              <a:schemeClr val="tx2"/>
            </a:solidFill>
            <a:latin typeface="Arial" panose="020B0604020202020204" pitchFamily="34" charset="0"/>
            <a:cs typeface="Arial" panose="020B0604020202020204" pitchFamily="34" charset="0"/>
          </a:endParaRPr>
        </a:p>
      </dgm:t>
    </dgm:pt>
    <dgm:pt modelId="{3131ADC9-D13D-4DC8-835D-79CF550008E9}">
      <dgm:prSet phldrT="[Text]" custT="1"/>
      <dgm:spPr>
        <a:ln>
          <a:solidFill>
            <a:srgbClr val="C9E2ED"/>
          </a:solidFill>
        </a:ln>
      </dgm:spPr>
      <dgm:t>
        <a:bodyPr/>
        <a:lstStyle/>
        <a:p>
          <a:pPr>
            <a:lnSpc>
              <a:spcPct val="100000"/>
            </a:lnSpc>
            <a:spcBef>
              <a:spcPts val="0"/>
            </a:spcBef>
            <a:spcAft>
              <a:spcPts val="1200"/>
            </a:spcAft>
          </a:pPr>
          <a:r>
            <a:rPr lang="en-US" sz="1200" b="1">
              <a:solidFill>
                <a:schemeClr val="tx2"/>
              </a:solidFill>
              <a:latin typeface="Arial" panose="020B0604020202020204" pitchFamily="34" charset="0"/>
              <a:cs typeface="Arial" panose="020B0604020202020204" pitchFamily="34" charset="0"/>
            </a:rPr>
            <a:t>Summer 2026*</a:t>
          </a:r>
        </a:p>
      </dgm:t>
    </dgm:pt>
    <dgm:pt modelId="{E7C1F624-79B0-478D-B8FD-21DFAB9B478F}" type="parTrans" cxnId="{032C4DB7-5030-43F2-8985-55C9E898B976}">
      <dgm:prSet/>
      <dgm:spPr/>
      <dgm:t>
        <a:bodyPr/>
        <a:lstStyle/>
        <a:p>
          <a:pPr>
            <a:lnSpc>
              <a:spcPct val="100000"/>
            </a:lnSpc>
            <a:spcBef>
              <a:spcPts val="0"/>
            </a:spcBef>
            <a:spcAft>
              <a:spcPts val="1200"/>
            </a:spcAft>
          </a:pPr>
          <a:endParaRPr lang="en-US" sz="1200">
            <a:solidFill>
              <a:schemeClr val="tx2"/>
            </a:solidFill>
            <a:latin typeface="Arial" panose="020B0604020202020204" pitchFamily="34" charset="0"/>
            <a:cs typeface="Arial" panose="020B0604020202020204" pitchFamily="34" charset="0"/>
          </a:endParaRPr>
        </a:p>
      </dgm:t>
    </dgm:pt>
    <dgm:pt modelId="{BD248027-43DA-49EF-ADAB-E43D6490A6F7}" type="sibTrans" cxnId="{032C4DB7-5030-43F2-8985-55C9E898B976}">
      <dgm:prSet/>
      <dgm:spPr/>
      <dgm:t>
        <a:bodyPr/>
        <a:lstStyle/>
        <a:p>
          <a:pPr>
            <a:lnSpc>
              <a:spcPct val="100000"/>
            </a:lnSpc>
            <a:spcBef>
              <a:spcPts val="0"/>
            </a:spcBef>
            <a:spcAft>
              <a:spcPts val="1200"/>
            </a:spcAft>
          </a:pPr>
          <a:endParaRPr lang="en-US" sz="1200">
            <a:solidFill>
              <a:schemeClr val="tx2"/>
            </a:solidFill>
            <a:latin typeface="Arial" panose="020B0604020202020204" pitchFamily="34" charset="0"/>
            <a:cs typeface="Arial" panose="020B0604020202020204" pitchFamily="34" charset="0"/>
          </a:endParaRPr>
        </a:p>
      </dgm:t>
    </dgm:pt>
    <dgm:pt modelId="{BD92D8EF-9389-41E6-8CD4-527AB2864599}">
      <dgm:prSet phldrT="[Text]" custT="1"/>
      <dgm:spPr>
        <a:ln>
          <a:solidFill>
            <a:srgbClr val="C9E2ED"/>
          </a:solidFill>
        </a:ln>
      </dgm:spPr>
      <dgm:t>
        <a:bodyPr/>
        <a:lstStyle/>
        <a:p>
          <a:pPr>
            <a:lnSpc>
              <a:spcPct val="100000"/>
            </a:lnSpc>
            <a:spcBef>
              <a:spcPts val="0"/>
            </a:spcBef>
            <a:spcAft>
              <a:spcPts val="1200"/>
            </a:spcAft>
          </a:pPr>
          <a:r>
            <a:rPr lang="en-US" sz="1200" b="1">
              <a:solidFill>
                <a:schemeClr val="tx2"/>
              </a:solidFill>
              <a:latin typeface="Arial" panose="020B0604020202020204" pitchFamily="34" charset="0"/>
              <a:cs typeface="Arial" panose="020B0604020202020204" pitchFamily="34" charset="0"/>
            </a:rPr>
            <a:t>Fall 2026</a:t>
          </a:r>
        </a:p>
      </dgm:t>
    </dgm:pt>
    <dgm:pt modelId="{5C3DA19F-3E01-4073-960E-6B1C96C4C9DB}" type="parTrans" cxnId="{4284F39F-C061-4A6D-B8EE-8CEB24DF77DD}">
      <dgm:prSet/>
      <dgm:spPr/>
      <dgm:t>
        <a:bodyPr/>
        <a:lstStyle/>
        <a:p>
          <a:endParaRPr lang="en-US" sz="1200">
            <a:solidFill>
              <a:schemeClr val="tx2"/>
            </a:solidFill>
            <a:latin typeface="Arial" panose="020B0604020202020204" pitchFamily="34" charset="0"/>
            <a:cs typeface="Arial" panose="020B0604020202020204" pitchFamily="34" charset="0"/>
          </a:endParaRPr>
        </a:p>
      </dgm:t>
    </dgm:pt>
    <dgm:pt modelId="{A2FFB224-4A78-4876-86E4-35D9A0BABC6F}" type="sibTrans" cxnId="{4284F39F-C061-4A6D-B8EE-8CEB24DF77DD}">
      <dgm:prSet/>
      <dgm:spPr/>
      <dgm:t>
        <a:bodyPr/>
        <a:lstStyle/>
        <a:p>
          <a:endParaRPr lang="en-US" sz="1200">
            <a:solidFill>
              <a:schemeClr val="tx2"/>
            </a:solidFill>
            <a:latin typeface="Arial" panose="020B0604020202020204" pitchFamily="34" charset="0"/>
            <a:cs typeface="Arial" panose="020B0604020202020204" pitchFamily="34" charset="0"/>
          </a:endParaRPr>
        </a:p>
      </dgm:t>
    </dgm:pt>
    <dgm:pt modelId="{6275A9F3-DF32-4EEA-B2D8-C2229AC0A5ED}" type="pres">
      <dgm:prSet presAssocID="{6BD23E0B-FAEF-4994-8C31-0B20DCC4689A}" presName="Name0" presStyleCnt="0">
        <dgm:presLayoutVars>
          <dgm:dir/>
          <dgm:animLvl val="lvl"/>
          <dgm:resizeHandles val="exact"/>
        </dgm:presLayoutVars>
      </dgm:prSet>
      <dgm:spPr/>
    </dgm:pt>
    <dgm:pt modelId="{5D157A53-D03F-4F91-8795-F5199C3E8559}" type="pres">
      <dgm:prSet presAssocID="{D7321965-D8EA-428A-AB0B-DBDD34D8B55C}" presName="parTxOnly" presStyleLbl="node1" presStyleIdx="0" presStyleCnt="5">
        <dgm:presLayoutVars>
          <dgm:chMax val="0"/>
          <dgm:chPref val="0"/>
          <dgm:bulletEnabled val="1"/>
        </dgm:presLayoutVars>
      </dgm:prSet>
      <dgm:spPr/>
    </dgm:pt>
    <dgm:pt modelId="{E8CEC4D9-794A-4A76-AC2E-53AE0BD32746}" type="pres">
      <dgm:prSet presAssocID="{942206D1-FD62-40B4-826A-A350AFC6E6F3}" presName="parTxOnlySpace" presStyleCnt="0"/>
      <dgm:spPr/>
    </dgm:pt>
    <dgm:pt modelId="{7FC5EABC-3DDC-4E00-B956-2A7AF9D50A90}" type="pres">
      <dgm:prSet presAssocID="{036A1323-1619-4EF1-866D-24C1074FFE6B}" presName="parTxOnly" presStyleLbl="node1" presStyleIdx="1" presStyleCnt="5">
        <dgm:presLayoutVars>
          <dgm:chMax val="0"/>
          <dgm:chPref val="0"/>
          <dgm:bulletEnabled val="1"/>
        </dgm:presLayoutVars>
      </dgm:prSet>
      <dgm:spPr/>
    </dgm:pt>
    <dgm:pt modelId="{5509E126-3376-4809-9353-15F2F81BF7BE}" type="pres">
      <dgm:prSet presAssocID="{998DD497-1A5F-4DC0-A805-240A73058A23}" presName="parTxOnlySpace" presStyleCnt="0"/>
      <dgm:spPr/>
    </dgm:pt>
    <dgm:pt modelId="{25349DF5-B776-469D-9055-B7413AF72DEF}" type="pres">
      <dgm:prSet presAssocID="{FBBD2837-AB47-42A1-B120-04958785C2E6}" presName="parTxOnly" presStyleLbl="node1" presStyleIdx="2" presStyleCnt="5" custScaleX="110493">
        <dgm:presLayoutVars>
          <dgm:chMax val="0"/>
          <dgm:chPref val="0"/>
          <dgm:bulletEnabled val="1"/>
        </dgm:presLayoutVars>
      </dgm:prSet>
      <dgm:spPr/>
    </dgm:pt>
    <dgm:pt modelId="{CDEA89F3-3C9E-48EF-B1B0-64F751F80563}" type="pres">
      <dgm:prSet presAssocID="{B44F279F-E5CC-40EB-918E-A445D81C88E4}" presName="parTxOnlySpace" presStyleCnt="0"/>
      <dgm:spPr/>
    </dgm:pt>
    <dgm:pt modelId="{1831DC8C-5E0E-46CD-8D07-E672EE9C4AF5}" type="pres">
      <dgm:prSet presAssocID="{3131ADC9-D13D-4DC8-835D-79CF550008E9}" presName="parTxOnly" presStyleLbl="node1" presStyleIdx="3" presStyleCnt="5">
        <dgm:presLayoutVars>
          <dgm:chMax val="0"/>
          <dgm:chPref val="0"/>
          <dgm:bulletEnabled val="1"/>
        </dgm:presLayoutVars>
      </dgm:prSet>
      <dgm:spPr/>
    </dgm:pt>
    <dgm:pt modelId="{DF079DC5-1ABC-4730-89ED-3CA53B6DE9B4}" type="pres">
      <dgm:prSet presAssocID="{BD248027-43DA-49EF-ADAB-E43D6490A6F7}" presName="parTxOnlySpace" presStyleCnt="0"/>
      <dgm:spPr/>
    </dgm:pt>
    <dgm:pt modelId="{B213BF9F-C8DD-4530-BA6E-77E337D5EB87}" type="pres">
      <dgm:prSet presAssocID="{BD92D8EF-9389-41E6-8CD4-527AB2864599}" presName="parTxOnly" presStyleLbl="node1" presStyleIdx="4" presStyleCnt="5">
        <dgm:presLayoutVars>
          <dgm:chMax val="0"/>
          <dgm:chPref val="0"/>
          <dgm:bulletEnabled val="1"/>
        </dgm:presLayoutVars>
      </dgm:prSet>
      <dgm:spPr/>
    </dgm:pt>
  </dgm:ptLst>
  <dgm:cxnLst>
    <dgm:cxn modelId="{C07B1B1A-E6C4-4892-95A7-9C533E9FE89E}" type="presOf" srcId="{D7321965-D8EA-428A-AB0B-DBDD34D8B55C}" destId="{5D157A53-D03F-4F91-8795-F5199C3E8559}" srcOrd="0" destOrd="0" presId="urn:microsoft.com/office/officeart/2005/8/layout/chevron1"/>
    <dgm:cxn modelId="{79E65425-DA09-4194-B8B1-19FCFD2ECEAF}" srcId="{6BD23E0B-FAEF-4994-8C31-0B20DCC4689A}" destId="{D7321965-D8EA-428A-AB0B-DBDD34D8B55C}" srcOrd="0" destOrd="0" parTransId="{33A8A035-A7AB-445E-BE2C-086CB754F39D}" sibTransId="{942206D1-FD62-40B4-826A-A350AFC6E6F3}"/>
    <dgm:cxn modelId="{C5476D66-81DF-42C6-B7D9-A61154DB2BDA}" type="presOf" srcId="{BD92D8EF-9389-41E6-8CD4-527AB2864599}" destId="{B213BF9F-C8DD-4530-BA6E-77E337D5EB87}" srcOrd="0" destOrd="0" presId="urn:microsoft.com/office/officeart/2005/8/layout/chevron1"/>
    <dgm:cxn modelId="{6E1D0B72-73A6-450B-9243-F3E72BEC5FD4}" type="presOf" srcId="{FBBD2837-AB47-42A1-B120-04958785C2E6}" destId="{25349DF5-B776-469D-9055-B7413AF72DEF}" srcOrd="0" destOrd="0" presId="urn:microsoft.com/office/officeart/2005/8/layout/chevron1"/>
    <dgm:cxn modelId="{FBE4208C-6C23-4BC5-BF8D-139C6BE81A86}" type="presOf" srcId="{036A1323-1619-4EF1-866D-24C1074FFE6B}" destId="{7FC5EABC-3DDC-4E00-B956-2A7AF9D50A90}" srcOrd="0" destOrd="0" presId="urn:microsoft.com/office/officeart/2005/8/layout/chevron1"/>
    <dgm:cxn modelId="{DABB3096-25BA-430E-A04E-DD43E1BCE242}" type="presOf" srcId="{6BD23E0B-FAEF-4994-8C31-0B20DCC4689A}" destId="{6275A9F3-DF32-4EEA-B2D8-C2229AC0A5ED}" srcOrd="0" destOrd="0" presId="urn:microsoft.com/office/officeart/2005/8/layout/chevron1"/>
    <dgm:cxn modelId="{4284F39F-C061-4A6D-B8EE-8CEB24DF77DD}" srcId="{6BD23E0B-FAEF-4994-8C31-0B20DCC4689A}" destId="{BD92D8EF-9389-41E6-8CD4-527AB2864599}" srcOrd="4" destOrd="0" parTransId="{5C3DA19F-3E01-4073-960E-6B1C96C4C9DB}" sibTransId="{A2FFB224-4A78-4876-86E4-35D9A0BABC6F}"/>
    <dgm:cxn modelId="{CC4BE5AE-C2DB-454C-902B-6655DCF75408}" type="presOf" srcId="{3131ADC9-D13D-4DC8-835D-79CF550008E9}" destId="{1831DC8C-5E0E-46CD-8D07-E672EE9C4AF5}" srcOrd="0" destOrd="0" presId="urn:microsoft.com/office/officeart/2005/8/layout/chevron1"/>
    <dgm:cxn modelId="{032C4DB7-5030-43F2-8985-55C9E898B976}" srcId="{6BD23E0B-FAEF-4994-8C31-0B20DCC4689A}" destId="{3131ADC9-D13D-4DC8-835D-79CF550008E9}" srcOrd="3" destOrd="0" parTransId="{E7C1F624-79B0-478D-B8FD-21DFAB9B478F}" sibTransId="{BD248027-43DA-49EF-ADAB-E43D6490A6F7}"/>
    <dgm:cxn modelId="{EDE72CD1-97DF-4ED0-BDCB-DF001C6D7408}" srcId="{6BD23E0B-FAEF-4994-8C31-0B20DCC4689A}" destId="{FBBD2837-AB47-42A1-B120-04958785C2E6}" srcOrd="2" destOrd="0" parTransId="{2EE94ECF-1C40-45BE-B599-7C61817E9BE3}" sibTransId="{B44F279F-E5CC-40EB-918E-A445D81C88E4}"/>
    <dgm:cxn modelId="{913CFDE8-9AA5-4668-872A-7BC0E0A3A69A}" srcId="{6BD23E0B-FAEF-4994-8C31-0B20DCC4689A}" destId="{036A1323-1619-4EF1-866D-24C1074FFE6B}" srcOrd="1" destOrd="0" parTransId="{7AE644F1-183A-4DD5-AD4A-DAE7B5F67821}" sibTransId="{998DD497-1A5F-4DC0-A805-240A73058A23}"/>
    <dgm:cxn modelId="{32CDACA5-D020-4983-B3E6-F5A5F2532EF2}" type="presParOf" srcId="{6275A9F3-DF32-4EEA-B2D8-C2229AC0A5ED}" destId="{5D157A53-D03F-4F91-8795-F5199C3E8559}" srcOrd="0" destOrd="0" presId="urn:microsoft.com/office/officeart/2005/8/layout/chevron1"/>
    <dgm:cxn modelId="{CCA471A7-CDED-4EE2-BB5F-E4E29B29DBA5}" type="presParOf" srcId="{6275A9F3-DF32-4EEA-B2D8-C2229AC0A5ED}" destId="{E8CEC4D9-794A-4A76-AC2E-53AE0BD32746}" srcOrd="1" destOrd="0" presId="urn:microsoft.com/office/officeart/2005/8/layout/chevron1"/>
    <dgm:cxn modelId="{02DCFFE5-8A86-4752-8F87-FF0087372CFB}" type="presParOf" srcId="{6275A9F3-DF32-4EEA-B2D8-C2229AC0A5ED}" destId="{7FC5EABC-3DDC-4E00-B956-2A7AF9D50A90}" srcOrd="2" destOrd="0" presId="urn:microsoft.com/office/officeart/2005/8/layout/chevron1"/>
    <dgm:cxn modelId="{A4CB9E10-6121-4749-A445-B927A61A81EC}" type="presParOf" srcId="{6275A9F3-DF32-4EEA-B2D8-C2229AC0A5ED}" destId="{5509E126-3376-4809-9353-15F2F81BF7BE}" srcOrd="3" destOrd="0" presId="urn:microsoft.com/office/officeart/2005/8/layout/chevron1"/>
    <dgm:cxn modelId="{8CD52D69-3A33-4E68-9CB6-B7A789A95811}" type="presParOf" srcId="{6275A9F3-DF32-4EEA-B2D8-C2229AC0A5ED}" destId="{25349DF5-B776-469D-9055-B7413AF72DEF}" srcOrd="4" destOrd="0" presId="urn:microsoft.com/office/officeart/2005/8/layout/chevron1"/>
    <dgm:cxn modelId="{495EB4AC-4C94-4BCD-8ED7-B15D762C009D}" type="presParOf" srcId="{6275A9F3-DF32-4EEA-B2D8-C2229AC0A5ED}" destId="{CDEA89F3-3C9E-48EF-B1B0-64F751F80563}" srcOrd="5" destOrd="0" presId="urn:microsoft.com/office/officeart/2005/8/layout/chevron1"/>
    <dgm:cxn modelId="{13EF294F-E063-40C5-A640-C7A3B73EDF6B}" type="presParOf" srcId="{6275A9F3-DF32-4EEA-B2D8-C2229AC0A5ED}" destId="{1831DC8C-5E0E-46CD-8D07-E672EE9C4AF5}" srcOrd="6" destOrd="0" presId="urn:microsoft.com/office/officeart/2005/8/layout/chevron1"/>
    <dgm:cxn modelId="{12B2FDDB-08F1-4A82-840F-9A0F14D13586}" type="presParOf" srcId="{6275A9F3-DF32-4EEA-B2D8-C2229AC0A5ED}" destId="{DF079DC5-1ABC-4730-89ED-3CA53B6DE9B4}" srcOrd="7" destOrd="0" presId="urn:microsoft.com/office/officeart/2005/8/layout/chevron1"/>
    <dgm:cxn modelId="{8EB5E3BB-0C6F-49EA-855E-45CCEBFE6D50}" type="presParOf" srcId="{6275A9F3-DF32-4EEA-B2D8-C2229AC0A5ED}" destId="{B213BF9F-C8DD-4530-BA6E-77E337D5EB87}" srcOrd="8" destOrd="0" presId="urn:microsoft.com/office/officeart/2005/8/layout/chevron1"/>
  </dgm:cxnLst>
  <dgm:bg>
    <a:effectLst>
      <a:outerShdw blurRad="50800" dist="38100" dir="2700000" algn="tl" rotWithShape="0">
        <a:prstClr val="black">
          <a:alpha val="40000"/>
        </a:prstClr>
      </a:outerShdw>
    </a:effectLst>
  </dgm:bg>
  <dgm:whole>
    <a:ln>
      <a:noFill/>
    </a:ln>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157A53-D03F-4F91-8795-F5199C3E8559}">
      <dsp:nvSpPr>
        <dsp:cNvPr id="0" name=""/>
        <dsp:cNvSpPr/>
      </dsp:nvSpPr>
      <dsp:spPr>
        <a:xfrm>
          <a:off x="2402" y="328950"/>
          <a:ext cx="1542251" cy="616900"/>
        </a:xfrm>
        <a:prstGeom prst="chevron">
          <a:avLst/>
        </a:prstGeom>
        <a:solidFill>
          <a:schemeClr val="lt1">
            <a:hueOff val="0"/>
            <a:satOff val="0"/>
            <a:lumOff val="0"/>
            <a:alphaOff val="0"/>
          </a:schemeClr>
        </a:solidFill>
        <a:ln w="38100" cap="flat" cmpd="sng" algn="ctr">
          <a:solidFill>
            <a:srgbClr val="C9E2ED"/>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100000"/>
            </a:lnSpc>
            <a:spcBef>
              <a:spcPct val="0"/>
            </a:spcBef>
            <a:spcAft>
              <a:spcPts val="1200"/>
            </a:spcAft>
            <a:buNone/>
          </a:pPr>
          <a:r>
            <a:rPr lang="en-US" sz="1200" b="1" kern="1200">
              <a:solidFill>
                <a:schemeClr val="tx2"/>
              </a:solidFill>
              <a:latin typeface="Arial" panose="020B0604020202020204" pitchFamily="34" charset="0"/>
              <a:cs typeface="Arial" panose="020B0604020202020204" pitchFamily="34" charset="0"/>
            </a:rPr>
            <a:t>2024 –2025</a:t>
          </a:r>
        </a:p>
      </dsp:txBody>
      <dsp:txXfrm>
        <a:off x="310852" y="328950"/>
        <a:ext cx="925351" cy="616900"/>
      </dsp:txXfrm>
    </dsp:sp>
    <dsp:sp modelId="{7FC5EABC-3DDC-4E00-B956-2A7AF9D50A90}">
      <dsp:nvSpPr>
        <dsp:cNvPr id="0" name=""/>
        <dsp:cNvSpPr/>
      </dsp:nvSpPr>
      <dsp:spPr>
        <a:xfrm>
          <a:off x="1390428" y="328950"/>
          <a:ext cx="1542251" cy="616900"/>
        </a:xfrm>
        <a:prstGeom prst="chevron">
          <a:avLst/>
        </a:prstGeom>
        <a:solidFill>
          <a:schemeClr val="lt1">
            <a:hueOff val="0"/>
            <a:satOff val="0"/>
            <a:lumOff val="0"/>
            <a:alphaOff val="0"/>
          </a:schemeClr>
        </a:solidFill>
        <a:ln w="38100" cap="flat" cmpd="sng" algn="ctr">
          <a:solidFill>
            <a:srgbClr val="C9E2ED"/>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100000"/>
            </a:lnSpc>
            <a:spcBef>
              <a:spcPct val="0"/>
            </a:spcBef>
            <a:spcAft>
              <a:spcPts val="1200"/>
            </a:spcAft>
            <a:buNone/>
          </a:pPr>
          <a:r>
            <a:rPr lang="en-US" sz="1200" b="1" kern="1200">
              <a:solidFill>
                <a:schemeClr val="tx2"/>
              </a:solidFill>
              <a:latin typeface="Arial" panose="020B0604020202020204" pitchFamily="34" charset="0"/>
              <a:cs typeface="Arial" panose="020B0604020202020204" pitchFamily="34" charset="0"/>
            </a:rPr>
            <a:t>Fall 2025</a:t>
          </a:r>
        </a:p>
      </dsp:txBody>
      <dsp:txXfrm>
        <a:off x="1698878" y="328950"/>
        <a:ext cx="925351" cy="616900"/>
      </dsp:txXfrm>
    </dsp:sp>
    <dsp:sp modelId="{25349DF5-B776-469D-9055-B7413AF72DEF}">
      <dsp:nvSpPr>
        <dsp:cNvPr id="0" name=""/>
        <dsp:cNvSpPr/>
      </dsp:nvSpPr>
      <dsp:spPr>
        <a:xfrm>
          <a:off x="2778455" y="328950"/>
          <a:ext cx="1704079" cy="616900"/>
        </a:xfrm>
        <a:prstGeom prst="chevron">
          <a:avLst/>
        </a:prstGeom>
        <a:solidFill>
          <a:schemeClr val="lt1">
            <a:hueOff val="0"/>
            <a:satOff val="0"/>
            <a:lumOff val="0"/>
            <a:alphaOff val="0"/>
          </a:schemeClr>
        </a:solidFill>
        <a:ln w="38100" cap="flat" cmpd="sng" algn="ctr">
          <a:solidFill>
            <a:srgbClr val="C9E2ED"/>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100000"/>
            </a:lnSpc>
            <a:spcBef>
              <a:spcPct val="0"/>
            </a:spcBef>
            <a:spcAft>
              <a:spcPts val="1200"/>
            </a:spcAft>
            <a:buNone/>
          </a:pPr>
          <a:r>
            <a:rPr lang="en-US" sz="1200" b="1" kern="1200">
              <a:solidFill>
                <a:schemeClr val="tx2"/>
              </a:solidFill>
              <a:latin typeface="Arial" panose="020B0604020202020204" pitchFamily="34" charset="0"/>
              <a:cs typeface="Arial" panose="020B0604020202020204" pitchFamily="34" charset="0"/>
            </a:rPr>
            <a:t>Spring 2026</a:t>
          </a:r>
        </a:p>
      </dsp:txBody>
      <dsp:txXfrm>
        <a:off x="3086905" y="328950"/>
        <a:ext cx="1087179" cy="616900"/>
      </dsp:txXfrm>
    </dsp:sp>
    <dsp:sp modelId="{1831DC8C-5E0E-46CD-8D07-E672EE9C4AF5}">
      <dsp:nvSpPr>
        <dsp:cNvPr id="0" name=""/>
        <dsp:cNvSpPr/>
      </dsp:nvSpPr>
      <dsp:spPr>
        <a:xfrm>
          <a:off x="4328309" y="328950"/>
          <a:ext cx="1542251" cy="616900"/>
        </a:xfrm>
        <a:prstGeom prst="chevron">
          <a:avLst/>
        </a:prstGeom>
        <a:solidFill>
          <a:schemeClr val="lt1">
            <a:hueOff val="0"/>
            <a:satOff val="0"/>
            <a:lumOff val="0"/>
            <a:alphaOff val="0"/>
          </a:schemeClr>
        </a:solidFill>
        <a:ln w="38100" cap="flat" cmpd="sng" algn="ctr">
          <a:solidFill>
            <a:srgbClr val="C9E2ED"/>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100000"/>
            </a:lnSpc>
            <a:spcBef>
              <a:spcPct val="0"/>
            </a:spcBef>
            <a:spcAft>
              <a:spcPts val="1200"/>
            </a:spcAft>
            <a:buNone/>
          </a:pPr>
          <a:r>
            <a:rPr lang="en-US" sz="1200" b="1" kern="1200">
              <a:solidFill>
                <a:schemeClr val="tx2"/>
              </a:solidFill>
              <a:latin typeface="Arial" panose="020B0604020202020204" pitchFamily="34" charset="0"/>
              <a:cs typeface="Arial" panose="020B0604020202020204" pitchFamily="34" charset="0"/>
            </a:rPr>
            <a:t>Summer 2026*</a:t>
          </a:r>
        </a:p>
      </dsp:txBody>
      <dsp:txXfrm>
        <a:off x="4636759" y="328950"/>
        <a:ext cx="925351" cy="616900"/>
      </dsp:txXfrm>
    </dsp:sp>
    <dsp:sp modelId="{B213BF9F-C8DD-4530-BA6E-77E337D5EB87}">
      <dsp:nvSpPr>
        <dsp:cNvPr id="0" name=""/>
        <dsp:cNvSpPr/>
      </dsp:nvSpPr>
      <dsp:spPr>
        <a:xfrm>
          <a:off x="5716335" y="328950"/>
          <a:ext cx="1542251" cy="616900"/>
        </a:xfrm>
        <a:prstGeom prst="chevron">
          <a:avLst/>
        </a:prstGeom>
        <a:solidFill>
          <a:schemeClr val="lt1">
            <a:hueOff val="0"/>
            <a:satOff val="0"/>
            <a:lumOff val="0"/>
            <a:alphaOff val="0"/>
          </a:schemeClr>
        </a:solidFill>
        <a:ln w="38100" cap="flat" cmpd="sng" algn="ctr">
          <a:solidFill>
            <a:srgbClr val="C9E2ED"/>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100000"/>
            </a:lnSpc>
            <a:spcBef>
              <a:spcPct val="0"/>
            </a:spcBef>
            <a:spcAft>
              <a:spcPts val="1200"/>
            </a:spcAft>
            <a:buNone/>
          </a:pPr>
          <a:r>
            <a:rPr lang="en-US" sz="1200" b="1" kern="1200">
              <a:solidFill>
                <a:schemeClr val="tx2"/>
              </a:solidFill>
              <a:latin typeface="Arial" panose="020B0604020202020204" pitchFamily="34" charset="0"/>
              <a:cs typeface="Arial" panose="020B0604020202020204" pitchFamily="34" charset="0"/>
            </a:rPr>
            <a:t>Fall 2026</a:t>
          </a:r>
        </a:p>
      </dsp:txBody>
      <dsp:txXfrm>
        <a:off x="6024785" y="328950"/>
        <a:ext cx="925351" cy="6169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02DAF98-0408-484B-8DDB-B810F5CAEC67}" type="datetimeFigureOut">
              <a:rPr lang="en-US" smtClean="0"/>
              <a:t>7/2/2026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5C0B93B-4F69-4BC0-B074-786F41EA70CF}" type="slidenum">
              <a:rPr lang="en-US" smtClean="0"/>
              <a:t>‹#›</a:t>
            </a:fld>
            <a:endParaRPr lang="en-US"/>
          </a:p>
        </p:txBody>
      </p:sp>
    </p:spTree>
    <p:extLst>
      <p:ext uri="{BB962C8B-B14F-4D97-AF65-F5344CB8AC3E}">
        <p14:creationId xmlns:p14="http://schemas.microsoft.com/office/powerpoint/2010/main" val="2534231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a:t>
            </a:fld>
            <a:endParaRPr lang="en-US" dirty="0"/>
          </a:p>
        </p:txBody>
      </p:sp>
    </p:spTree>
    <p:extLst>
      <p:ext uri="{BB962C8B-B14F-4D97-AF65-F5344CB8AC3E}">
        <p14:creationId xmlns:p14="http://schemas.microsoft.com/office/powerpoint/2010/main" val="2742606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091B0-32B9-C500-28A4-DC1B718DA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CE5A8-2D87-0882-8932-783B8C3B0D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67B360-784C-74F4-ABF8-E2FE10F659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1E7F52-E661-994B-5E04-445AA59881FB}"/>
              </a:ext>
            </a:extLst>
          </p:cNvPr>
          <p:cNvSpPr>
            <a:spLocks noGrp="1"/>
          </p:cNvSpPr>
          <p:nvPr>
            <p:ph type="sldNum" sz="quarter" idx="5"/>
          </p:nvPr>
        </p:nvSpPr>
        <p:spPr/>
        <p:txBody>
          <a:bodyPr/>
          <a:lstStyle/>
          <a:p>
            <a:fld id="{E5C0B93B-4F69-4BC0-B074-786F41EA70CF}" type="slidenum">
              <a:rPr lang="en-US" smtClean="0"/>
              <a:t>11</a:t>
            </a:fld>
            <a:endParaRPr lang="en-US"/>
          </a:p>
        </p:txBody>
      </p:sp>
    </p:spTree>
    <p:extLst>
      <p:ext uri="{BB962C8B-B14F-4D97-AF65-F5344CB8AC3E}">
        <p14:creationId xmlns:p14="http://schemas.microsoft.com/office/powerpoint/2010/main" val="3607354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091B0-32B9-C500-28A4-DC1B718DA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CE5A8-2D87-0882-8932-783B8C3B0D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67B360-784C-74F4-ABF8-E2FE10F659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1E7F52-E661-994B-5E04-445AA59881FB}"/>
              </a:ext>
            </a:extLst>
          </p:cNvPr>
          <p:cNvSpPr>
            <a:spLocks noGrp="1"/>
          </p:cNvSpPr>
          <p:nvPr>
            <p:ph type="sldNum" sz="quarter" idx="5"/>
          </p:nvPr>
        </p:nvSpPr>
        <p:spPr/>
        <p:txBody>
          <a:bodyPr/>
          <a:lstStyle/>
          <a:p>
            <a:fld id="{E5C0B93B-4F69-4BC0-B074-786F41EA70CF}" type="slidenum">
              <a:rPr lang="en-US" smtClean="0"/>
              <a:t>12</a:t>
            </a:fld>
            <a:endParaRPr lang="en-US"/>
          </a:p>
        </p:txBody>
      </p:sp>
    </p:spTree>
    <p:extLst>
      <p:ext uri="{BB962C8B-B14F-4D97-AF65-F5344CB8AC3E}">
        <p14:creationId xmlns:p14="http://schemas.microsoft.com/office/powerpoint/2010/main" val="4014484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 </a:t>
            </a:r>
            <a:r>
              <a:rPr lang="en-US"/>
              <a:t>with Laurie to close</a:t>
            </a:r>
          </a:p>
        </p:txBody>
      </p:sp>
      <p:sp>
        <p:nvSpPr>
          <p:cNvPr id="4" name="Slide Number Placeholder 3"/>
          <p:cNvSpPr>
            <a:spLocks noGrp="1"/>
          </p:cNvSpPr>
          <p:nvPr>
            <p:ph type="sldNum" sz="quarter" idx="5"/>
          </p:nvPr>
        </p:nvSpPr>
        <p:spPr/>
        <p:txBody>
          <a:bodyPr/>
          <a:lstStyle/>
          <a:p>
            <a:fld id="{E5C0B93B-4F69-4BC0-B074-786F41EA70CF}" type="slidenum">
              <a:rPr lang="en-US" smtClean="0"/>
              <a:t>13</a:t>
            </a:fld>
            <a:endParaRPr lang="en-US"/>
          </a:p>
        </p:txBody>
      </p:sp>
    </p:spTree>
    <p:extLst>
      <p:ext uri="{BB962C8B-B14F-4D97-AF65-F5344CB8AC3E}">
        <p14:creationId xmlns:p14="http://schemas.microsoft.com/office/powerpoint/2010/main" val="1384630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a:t>
            </a:fld>
            <a:endParaRPr lang="en-US" dirty="0"/>
          </a:p>
        </p:txBody>
      </p:sp>
    </p:spTree>
    <p:extLst>
      <p:ext uri="{BB962C8B-B14F-4D97-AF65-F5344CB8AC3E}">
        <p14:creationId xmlns:p14="http://schemas.microsoft.com/office/powerpoint/2010/main" val="3888417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a:t>
            </a:fld>
            <a:endParaRPr lang="en-US" dirty="0"/>
          </a:p>
        </p:txBody>
      </p:sp>
    </p:spTree>
    <p:extLst>
      <p:ext uri="{BB962C8B-B14F-4D97-AF65-F5344CB8AC3E}">
        <p14:creationId xmlns:p14="http://schemas.microsoft.com/office/powerpoint/2010/main" val="975823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latin typeface="Century Gothic" panose="020B0502020202020204" pitchFamily="34" charset="0"/>
                <a:ea typeface="DengXian" panose="02010600030101010101" pitchFamily="2" charset="-122"/>
                <a:cs typeface="Times New Roman" panose="02020603050405020304" pitchFamily="18" charset="0"/>
              </a:rPr>
              <a:t>Building Advocates: created portable electronic inventory questionnaire, created a building advocate training program and trained the building advocates.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Define adult learners: (25+)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Introduce this slide by sharing that a COCC team – Tyler, Andrew, Breana, Cindy and Aimee – attended a statewide meeting on how to recruit and retain adult students. What we learned at that conference is that we are already engaged in most of the best practices and therefore, are not actively implementing new services – instead, we will refine many of our existing strategies and communications. Notes on the above bullets: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Updating Adult-Focused Imagery:</a:t>
            </a:r>
            <a:r>
              <a:rPr lang="en-US" sz="1800">
                <a:effectLst/>
                <a:latin typeface="Calibri" panose="020F0502020204030204" pitchFamily="34" charset="0"/>
                <a:ea typeface="Times New Roman" panose="02020603050405020304" pitchFamily="18" charset="0"/>
              </a:rPr>
              <a:t> MPR has focused on this and recently hired a position specifically to enhance imagery that connects with all of our student populations.</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Academic Maps:</a:t>
            </a:r>
            <a:r>
              <a:rPr lang="en-US" sz="1800">
                <a:effectLst/>
                <a:latin typeface="Calibri" panose="020F0502020204030204" pitchFamily="34" charset="0"/>
                <a:ea typeface="Times New Roman" panose="02020603050405020304" pitchFamily="18" charset="0"/>
              </a:rPr>
              <a:t> Currently being developed through our Guided Pathways work.</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Consistent Schedules:</a:t>
            </a:r>
            <a:r>
              <a:rPr lang="en-US" sz="1800">
                <a:effectLst/>
                <a:latin typeface="Calibri" panose="020F0502020204030204" pitchFamily="34" charset="0"/>
                <a:ea typeface="Times New Roman" panose="02020603050405020304" pitchFamily="18" charset="0"/>
              </a:rPr>
              <a:t> A workgroup is in place that has developed a year-long schedule and will work towards implementing a scheduling tool through </a:t>
            </a:r>
            <a:r>
              <a:rPr lang="en-US" sz="1800" err="1">
                <a:effectLst/>
                <a:latin typeface="Calibri" panose="020F0502020204030204" pitchFamily="34" charset="0"/>
                <a:ea typeface="Times New Roman" panose="02020603050405020304" pitchFamily="18" charset="0"/>
              </a:rPr>
              <a:t>CourseLeaf</a:t>
            </a:r>
            <a:r>
              <a:rPr lang="en-US" sz="1800">
                <a:effectLst/>
                <a:latin typeface="Calibri" panose="020F0502020204030204" pitchFamily="34" charset="0"/>
                <a:ea typeface="Times New Roman" panose="02020603050405020304" pitchFamily="18" charset="0"/>
              </a:rPr>
              <a:t> to help create consistent schedules for students.</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Credit for Prior Learning:</a:t>
            </a:r>
            <a:r>
              <a:rPr lang="en-US" sz="1800">
                <a:effectLst/>
                <a:latin typeface="Calibri" panose="020F0502020204030204" pitchFamily="34" charset="0"/>
                <a:ea typeface="Times New Roman" panose="02020603050405020304" pitchFamily="18" charset="0"/>
              </a:rPr>
              <a:t> Through grant funding, we have been updating processes, identifying areas of need, and implementing Credit Predictor Pro, a tool that will help students easily submit and track their progress on CPL.</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Corequisite Support for College Math and English:</a:t>
            </a:r>
            <a:r>
              <a:rPr lang="en-US" sz="1800">
                <a:effectLst/>
                <a:latin typeface="Calibri" panose="020F0502020204030204" pitchFamily="34" charset="0"/>
                <a:ea typeface="Times New Roman" panose="02020603050405020304" pitchFamily="18" charset="0"/>
              </a:rPr>
              <a:t> Currently in place for writing and some math courses.</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Intentional Outreach to Stopped-Out Students:</a:t>
            </a:r>
            <a:r>
              <a:rPr lang="en-US" sz="1800">
                <a:effectLst/>
                <a:latin typeface="Calibri" panose="020F0502020204030204" pitchFamily="34" charset="0"/>
                <a:ea typeface="Times New Roman" panose="02020603050405020304" pitchFamily="18" charset="0"/>
              </a:rPr>
              <a:t> We recently launched a strategic outreach campaign for stopped-out students, which includes video, email communications, and a dedicated webpage.</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Debt Forgiveness and Transcript Release:</a:t>
            </a:r>
            <a:r>
              <a:rPr lang="en-US" sz="1800">
                <a:effectLst/>
                <a:latin typeface="Calibri" panose="020F0502020204030204" pitchFamily="34" charset="0"/>
                <a:ea typeface="Times New Roman" panose="02020603050405020304" pitchFamily="18" charset="0"/>
              </a:rPr>
              <a:t> We changed our policy about a year ago to remove the debt hold on student accounts for transcripts.</a:t>
            </a:r>
            <a:endParaRPr lang="en-US" sz="1800">
              <a:effectLst/>
              <a:latin typeface="Calibri" panose="020F0502020204030204" pitchFamily="34" charset="0"/>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E5C0B93B-4F69-4BC0-B074-786F41EA70CF}" type="slidenum">
              <a:rPr lang="en-US" smtClean="0"/>
              <a:t>4</a:t>
            </a:fld>
            <a:endParaRPr lang="en-US"/>
          </a:p>
        </p:txBody>
      </p:sp>
    </p:spTree>
    <p:extLst>
      <p:ext uri="{BB962C8B-B14F-4D97-AF65-F5344CB8AC3E}">
        <p14:creationId xmlns:p14="http://schemas.microsoft.com/office/powerpoint/2010/main" val="1921341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C0B93B-4F69-4BC0-B074-786F41EA70CF}" type="slidenum">
              <a:rPr lang="en-US" smtClean="0"/>
              <a:t>5</a:t>
            </a:fld>
            <a:endParaRPr lang="en-US"/>
          </a:p>
        </p:txBody>
      </p:sp>
    </p:spTree>
    <p:extLst>
      <p:ext uri="{BB962C8B-B14F-4D97-AF65-F5344CB8AC3E}">
        <p14:creationId xmlns:p14="http://schemas.microsoft.com/office/powerpoint/2010/main" val="1030223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F688B-E452-2FE3-A675-D55033F350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0EF314-5A42-2DD1-E0D2-291960993C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70BD5E-E7A6-86B5-7FBE-D732F6EB93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latin typeface="Century Gothic" panose="020B0502020202020204" pitchFamily="34" charset="0"/>
                <a:ea typeface="DengXian" panose="02010600030101010101" pitchFamily="2" charset="-122"/>
                <a:cs typeface="Times New Roman" panose="02020603050405020304" pitchFamily="18" charset="0"/>
              </a:rPr>
              <a:t>Building Advocates: created portable electronic inventory questionnaire, created a building advocate training program and trained the building advocates.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Define adult learners: (25+)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Introduce this slide by sharing that a COCC team – Tyler, Andrew, Breana, Cindy and Aimee – attended a statewide meeting on how to recruit and retain adult students. What we learned at that conference is that we are already engaged in most of the best practices and therefore, are not actively implementing new services – instead, we will refine many of our existing strategies and communications. Notes on the above bullets: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Updating Adult-Focused Imagery:</a:t>
            </a:r>
            <a:r>
              <a:rPr lang="en-US" sz="1800">
                <a:effectLst/>
                <a:latin typeface="Calibri" panose="020F0502020204030204" pitchFamily="34" charset="0"/>
                <a:ea typeface="Times New Roman" panose="02020603050405020304" pitchFamily="18" charset="0"/>
              </a:rPr>
              <a:t> MPR has focused on this and recently hired a position specifically to enhance imagery that connects with all of our student populations.</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Academic Maps:</a:t>
            </a:r>
            <a:r>
              <a:rPr lang="en-US" sz="1800">
                <a:effectLst/>
                <a:latin typeface="Calibri" panose="020F0502020204030204" pitchFamily="34" charset="0"/>
                <a:ea typeface="Times New Roman" panose="02020603050405020304" pitchFamily="18" charset="0"/>
              </a:rPr>
              <a:t> Currently being developed through our Guided Pathways work.</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Consistent Schedules:</a:t>
            </a:r>
            <a:r>
              <a:rPr lang="en-US" sz="1800">
                <a:effectLst/>
                <a:latin typeface="Calibri" panose="020F0502020204030204" pitchFamily="34" charset="0"/>
                <a:ea typeface="Times New Roman" panose="02020603050405020304" pitchFamily="18" charset="0"/>
              </a:rPr>
              <a:t> A workgroup is in place that has developed a year-long schedule and will work towards implementing a scheduling tool through </a:t>
            </a:r>
            <a:r>
              <a:rPr lang="en-US" sz="1800" err="1">
                <a:effectLst/>
                <a:latin typeface="Calibri" panose="020F0502020204030204" pitchFamily="34" charset="0"/>
                <a:ea typeface="Times New Roman" panose="02020603050405020304" pitchFamily="18" charset="0"/>
              </a:rPr>
              <a:t>CourseLeaf</a:t>
            </a:r>
            <a:r>
              <a:rPr lang="en-US" sz="1800">
                <a:effectLst/>
                <a:latin typeface="Calibri" panose="020F0502020204030204" pitchFamily="34" charset="0"/>
                <a:ea typeface="Times New Roman" panose="02020603050405020304" pitchFamily="18" charset="0"/>
              </a:rPr>
              <a:t> to help create consistent schedules for students.</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Credit for Prior Learning:</a:t>
            </a:r>
            <a:r>
              <a:rPr lang="en-US" sz="1800">
                <a:effectLst/>
                <a:latin typeface="Calibri" panose="020F0502020204030204" pitchFamily="34" charset="0"/>
                <a:ea typeface="Times New Roman" panose="02020603050405020304" pitchFamily="18" charset="0"/>
              </a:rPr>
              <a:t> Through grant funding, we have been updating processes, identifying areas of need, and implementing Credit Predictor Pro, a tool that will help students easily submit and track their progress on CPL.</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Corequisite Support for College Math and English:</a:t>
            </a:r>
            <a:r>
              <a:rPr lang="en-US" sz="1800">
                <a:effectLst/>
                <a:latin typeface="Calibri" panose="020F0502020204030204" pitchFamily="34" charset="0"/>
                <a:ea typeface="Times New Roman" panose="02020603050405020304" pitchFamily="18" charset="0"/>
              </a:rPr>
              <a:t> Currently in place for writing and some math courses.</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Intentional Outreach to Stopped-Out Students:</a:t>
            </a:r>
            <a:r>
              <a:rPr lang="en-US" sz="1800">
                <a:effectLst/>
                <a:latin typeface="Calibri" panose="020F0502020204030204" pitchFamily="34" charset="0"/>
                <a:ea typeface="Times New Roman" panose="02020603050405020304" pitchFamily="18" charset="0"/>
              </a:rPr>
              <a:t> We recently launched a strategic outreach campaign for stopped-out students, which includes video, email communications, and a dedicated webpage.</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Debt Forgiveness and Transcript Release:</a:t>
            </a:r>
            <a:r>
              <a:rPr lang="en-US" sz="1800">
                <a:effectLst/>
                <a:latin typeface="Calibri" panose="020F0502020204030204" pitchFamily="34" charset="0"/>
                <a:ea typeface="Times New Roman" panose="02020603050405020304" pitchFamily="18" charset="0"/>
              </a:rPr>
              <a:t> We changed our policy about a year ago to remove the debt hold on student accounts for transcripts.</a:t>
            </a:r>
            <a:endParaRPr lang="en-US" sz="1800">
              <a:effectLst/>
              <a:latin typeface="Calibri" panose="020F0502020204030204" pitchFamily="34" charset="0"/>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a:extLst>
              <a:ext uri="{FF2B5EF4-FFF2-40B4-BE49-F238E27FC236}">
                <a16:creationId xmlns:a16="http://schemas.microsoft.com/office/drawing/2014/main" id="{E668B5E3-ECD4-9EC3-8CAE-26D2D56C2398}"/>
              </a:ext>
            </a:extLst>
          </p:cNvPr>
          <p:cNvSpPr>
            <a:spLocks noGrp="1"/>
          </p:cNvSpPr>
          <p:nvPr>
            <p:ph type="sldNum" sz="quarter" idx="5"/>
          </p:nvPr>
        </p:nvSpPr>
        <p:spPr/>
        <p:txBody>
          <a:bodyPr/>
          <a:lstStyle/>
          <a:p>
            <a:fld id="{E5C0B93B-4F69-4BC0-B074-786F41EA70CF}" type="slidenum">
              <a:rPr lang="en-US" smtClean="0"/>
              <a:t>6</a:t>
            </a:fld>
            <a:endParaRPr lang="en-US"/>
          </a:p>
        </p:txBody>
      </p:sp>
    </p:spTree>
    <p:extLst>
      <p:ext uri="{BB962C8B-B14F-4D97-AF65-F5344CB8AC3E}">
        <p14:creationId xmlns:p14="http://schemas.microsoft.com/office/powerpoint/2010/main" val="202234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Scope 1 – On campus stationary combustion (natural gas); mobile sources (fleet gasoline and biodiesel), refrigerant top-offs, fertilizer.  Scope 2 – Purchased electricity from PP – changed from custom fuel mix to market base.  Scope 3 – all else</a:t>
            </a:r>
          </a:p>
          <a:p>
            <a:endParaRPr lang="en-US" dirty="0"/>
          </a:p>
        </p:txBody>
      </p:sp>
      <p:sp>
        <p:nvSpPr>
          <p:cNvPr id="4" name="Slide Number Placeholder 3"/>
          <p:cNvSpPr>
            <a:spLocks noGrp="1"/>
          </p:cNvSpPr>
          <p:nvPr>
            <p:ph type="sldNum" sz="quarter" idx="5"/>
          </p:nvPr>
        </p:nvSpPr>
        <p:spPr/>
        <p:txBody>
          <a:bodyPr/>
          <a:lstStyle/>
          <a:p>
            <a:fld id="{3135A14D-48A2-4919-8769-6C72085119A4}" type="slidenum">
              <a:rPr lang="en-US" smtClean="0"/>
              <a:t>7</a:t>
            </a:fld>
            <a:endParaRPr lang="en-US"/>
          </a:p>
        </p:txBody>
      </p:sp>
    </p:spTree>
    <p:extLst>
      <p:ext uri="{BB962C8B-B14F-4D97-AF65-F5344CB8AC3E}">
        <p14:creationId xmlns:p14="http://schemas.microsoft.com/office/powerpoint/2010/main" val="75962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Scope 1 – On campus stationary combustion (natural gas); mobile sources (fleet gasoline and biodiesel), refrigerant top-offs, fertilizer.  Scope 2 – Purchased electricity from PP – changed from custom fuel mix to market base.  Scope 3 – all else</a:t>
            </a:r>
          </a:p>
          <a:p>
            <a:endParaRPr lang="en-US" dirty="0"/>
          </a:p>
        </p:txBody>
      </p:sp>
      <p:sp>
        <p:nvSpPr>
          <p:cNvPr id="4" name="Slide Number Placeholder 3"/>
          <p:cNvSpPr>
            <a:spLocks noGrp="1"/>
          </p:cNvSpPr>
          <p:nvPr>
            <p:ph type="sldNum" sz="quarter" idx="5"/>
          </p:nvPr>
        </p:nvSpPr>
        <p:spPr/>
        <p:txBody>
          <a:bodyPr/>
          <a:lstStyle/>
          <a:p>
            <a:fld id="{3135A14D-48A2-4919-8769-6C72085119A4}" type="slidenum">
              <a:rPr lang="en-US" smtClean="0"/>
              <a:t>8</a:t>
            </a:fld>
            <a:endParaRPr lang="en-US"/>
          </a:p>
        </p:txBody>
      </p:sp>
    </p:spTree>
    <p:extLst>
      <p:ext uri="{BB962C8B-B14F-4D97-AF65-F5344CB8AC3E}">
        <p14:creationId xmlns:p14="http://schemas.microsoft.com/office/powerpoint/2010/main" val="3613794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091B0-32B9-C500-28A4-DC1B718DA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CE5A8-2D87-0882-8932-783B8C3B0D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67B360-784C-74F4-ABF8-E2FE10F6594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latin typeface="Century Gothic" panose="020B0502020202020204" pitchFamily="34" charset="0"/>
                <a:ea typeface="DengXian" panose="02010600030101010101" pitchFamily="2" charset="-122"/>
                <a:cs typeface="Times New Roman" panose="02020603050405020304" pitchFamily="18" charset="0"/>
              </a:rPr>
              <a:t>Building Advocates: created portable electronic inventory questionnaire, created a building advocate training program and trained the building advocates.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Define adult learners: (25+)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Introduce this slide by sharing that a COCC team – Tyler, Andrew, Breana, Cindy and Aimee – attended a statewide meeting on how to recruit and retain adult students. What we learned at that conference is that we are already engaged in most of the best practices and therefore, are not actively implementing new services – instead, we will refine many of our existing strategies and communications. Notes on the above bullets: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Updating Adult-Focused Imagery:</a:t>
            </a:r>
            <a:r>
              <a:rPr lang="en-US" sz="1800">
                <a:effectLst/>
                <a:latin typeface="Calibri" panose="020F0502020204030204" pitchFamily="34" charset="0"/>
                <a:ea typeface="Times New Roman" panose="02020603050405020304" pitchFamily="18" charset="0"/>
              </a:rPr>
              <a:t> MPR has focused on this and recently hired a position specifically to enhance imagery that connects with all of our student populations.</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Academic Maps:</a:t>
            </a:r>
            <a:r>
              <a:rPr lang="en-US" sz="1800">
                <a:effectLst/>
                <a:latin typeface="Calibri" panose="020F0502020204030204" pitchFamily="34" charset="0"/>
                <a:ea typeface="Times New Roman" panose="02020603050405020304" pitchFamily="18" charset="0"/>
              </a:rPr>
              <a:t> Currently being developed through our Guided Pathways work.</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Consistent Schedules:</a:t>
            </a:r>
            <a:r>
              <a:rPr lang="en-US" sz="1800">
                <a:effectLst/>
                <a:latin typeface="Calibri" panose="020F0502020204030204" pitchFamily="34" charset="0"/>
                <a:ea typeface="Times New Roman" panose="02020603050405020304" pitchFamily="18" charset="0"/>
              </a:rPr>
              <a:t> A workgroup is in place that has developed a year-long schedule and will work towards implementing a scheduling tool through </a:t>
            </a:r>
            <a:r>
              <a:rPr lang="en-US" sz="1800" err="1">
                <a:effectLst/>
                <a:latin typeface="Calibri" panose="020F0502020204030204" pitchFamily="34" charset="0"/>
                <a:ea typeface="Times New Roman" panose="02020603050405020304" pitchFamily="18" charset="0"/>
              </a:rPr>
              <a:t>CourseLeaf</a:t>
            </a:r>
            <a:r>
              <a:rPr lang="en-US" sz="1800">
                <a:effectLst/>
                <a:latin typeface="Calibri" panose="020F0502020204030204" pitchFamily="34" charset="0"/>
                <a:ea typeface="Times New Roman" panose="02020603050405020304" pitchFamily="18" charset="0"/>
              </a:rPr>
              <a:t> to help create consistent schedules for students.</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Credit for Prior Learning:</a:t>
            </a:r>
            <a:r>
              <a:rPr lang="en-US" sz="1800">
                <a:effectLst/>
                <a:latin typeface="Calibri" panose="020F0502020204030204" pitchFamily="34" charset="0"/>
                <a:ea typeface="Times New Roman" panose="02020603050405020304" pitchFamily="18" charset="0"/>
              </a:rPr>
              <a:t> Through grant funding, we have been updating processes, identifying areas of need, and implementing Credit Predictor Pro, a tool that will help students easily submit and track their progress on CPL.</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Corequisite Support for College Math and English:</a:t>
            </a:r>
            <a:r>
              <a:rPr lang="en-US" sz="1800">
                <a:effectLst/>
                <a:latin typeface="Calibri" panose="020F0502020204030204" pitchFamily="34" charset="0"/>
                <a:ea typeface="Times New Roman" panose="02020603050405020304" pitchFamily="18" charset="0"/>
              </a:rPr>
              <a:t> Currently in place for writing and some math courses.</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Intentional Outreach to Stopped-Out Students:</a:t>
            </a:r>
            <a:r>
              <a:rPr lang="en-US" sz="1800">
                <a:effectLst/>
                <a:latin typeface="Calibri" panose="020F0502020204030204" pitchFamily="34" charset="0"/>
                <a:ea typeface="Times New Roman" panose="02020603050405020304" pitchFamily="18" charset="0"/>
              </a:rPr>
              <a:t> We recently launched a strategic outreach campaign for stopped-out students, which includes video, email communications, and a dedicated webpage.</a:t>
            </a:r>
            <a:endParaRPr lang="en-US" sz="1800">
              <a:effectLst/>
              <a:latin typeface="Calibri" panose="020F0502020204030204" pitchFamily="34" charset="0"/>
              <a:ea typeface="DengXian" panose="02010600030101010101" pitchFamily="2" charset="-122"/>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b="1">
                <a:effectLst/>
                <a:latin typeface="Calibri" panose="020F0502020204030204" pitchFamily="34" charset="0"/>
                <a:ea typeface="Times New Roman" panose="02020603050405020304" pitchFamily="18" charset="0"/>
              </a:rPr>
              <a:t>Debt Forgiveness and Transcript Release:</a:t>
            </a:r>
            <a:r>
              <a:rPr lang="en-US" sz="1800">
                <a:effectLst/>
                <a:latin typeface="Calibri" panose="020F0502020204030204" pitchFamily="34" charset="0"/>
                <a:ea typeface="Times New Roman" panose="02020603050405020304" pitchFamily="18" charset="0"/>
              </a:rPr>
              <a:t> We changed our policy about a year ago to remove the debt hold on student accounts for transcripts.</a:t>
            </a:r>
            <a:endParaRPr lang="en-US" sz="1800">
              <a:effectLst/>
              <a:latin typeface="Calibri" panose="020F0502020204030204" pitchFamily="34" charset="0"/>
              <a:ea typeface="DengXia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a:extLst>
              <a:ext uri="{FF2B5EF4-FFF2-40B4-BE49-F238E27FC236}">
                <a16:creationId xmlns:a16="http://schemas.microsoft.com/office/drawing/2014/main" id="{FC1E7F52-E661-994B-5E04-445AA59881FB}"/>
              </a:ext>
            </a:extLst>
          </p:cNvPr>
          <p:cNvSpPr>
            <a:spLocks noGrp="1"/>
          </p:cNvSpPr>
          <p:nvPr>
            <p:ph type="sldNum" sz="quarter" idx="5"/>
          </p:nvPr>
        </p:nvSpPr>
        <p:spPr/>
        <p:txBody>
          <a:bodyPr/>
          <a:lstStyle/>
          <a:p>
            <a:fld id="{E5C0B93B-4F69-4BC0-B074-786F41EA70CF}" type="slidenum">
              <a:rPr lang="en-US" smtClean="0"/>
              <a:t>9</a:t>
            </a:fld>
            <a:endParaRPr lang="en-US"/>
          </a:p>
        </p:txBody>
      </p:sp>
    </p:spTree>
    <p:extLst>
      <p:ext uri="{BB962C8B-B14F-4D97-AF65-F5344CB8AC3E}">
        <p14:creationId xmlns:p14="http://schemas.microsoft.com/office/powerpoint/2010/main" val="2027683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7543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43073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798919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ingle Column - blue background">
    <p:bg>
      <p:bgPr>
        <a:solidFill>
          <a:schemeClr val="bg2">
            <a:alpha val="61684"/>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504806F-D50E-6F64-4788-16D88CE777C7}"/>
              </a:ext>
            </a:extLst>
          </p:cNvPr>
          <p:cNvPicPr>
            <a:picLocks noChangeAspect="1"/>
          </p:cNvPicPr>
          <p:nvPr userDrawn="1"/>
        </p:nvPicPr>
        <p:blipFill>
          <a:blip r:embed="rId2"/>
          <a:srcRect t="45128" r="31499"/>
          <a:stretch/>
        </p:blipFill>
        <p:spPr>
          <a:xfrm>
            <a:off x="5898996" y="7257"/>
            <a:ext cx="3245005" cy="3421742"/>
          </a:xfrm>
          <a:prstGeom prst="rect">
            <a:avLst/>
          </a:prstGeom>
        </p:spPr>
      </p:pic>
      <p:sp>
        <p:nvSpPr>
          <p:cNvPr id="7" name="Rectangle 6">
            <a:extLst>
              <a:ext uri="{FF2B5EF4-FFF2-40B4-BE49-F238E27FC236}">
                <a16:creationId xmlns:a16="http://schemas.microsoft.com/office/drawing/2014/main" id="{DE7BAE0E-E18E-1822-01E9-E054B4C3C521}"/>
              </a:ext>
            </a:extLst>
          </p:cNvPr>
          <p:cNvSpPr/>
          <p:nvPr userDrawn="1"/>
        </p:nvSpPr>
        <p:spPr>
          <a:xfrm>
            <a:off x="0" y="5754915"/>
            <a:ext cx="9144000" cy="1095829"/>
          </a:xfrm>
          <a:prstGeom prst="rect">
            <a:avLst/>
          </a:prstGeom>
          <a:solidFill>
            <a:srgbClr val="2D637F"/>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pic>
        <p:nvPicPr>
          <p:cNvPr id="8" name="Picture 7" descr="A logo for a community&#10;&#10;Description automatically generated">
            <a:extLst>
              <a:ext uri="{FF2B5EF4-FFF2-40B4-BE49-F238E27FC236}">
                <a16:creationId xmlns:a16="http://schemas.microsoft.com/office/drawing/2014/main" id="{2C2F00AE-F5D6-D5E3-D5F3-66DCCFD93B3F}"/>
              </a:ext>
            </a:extLst>
          </p:cNvPr>
          <p:cNvPicPr>
            <a:picLocks noChangeAspect="1"/>
          </p:cNvPicPr>
          <p:nvPr userDrawn="1"/>
        </p:nvPicPr>
        <p:blipFill>
          <a:blip r:embed="rId3"/>
          <a:stretch>
            <a:fillRect/>
          </a:stretch>
        </p:blipFill>
        <p:spPr>
          <a:xfrm>
            <a:off x="7066969" y="5970746"/>
            <a:ext cx="1448381" cy="682308"/>
          </a:xfrm>
          <a:prstGeom prst="rect">
            <a:avLst/>
          </a:prstGeom>
        </p:spPr>
      </p:pic>
      <p:sp>
        <p:nvSpPr>
          <p:cNvPr id="2" name="Title 1">
            <a:extLst>
              <a:ext uri="{FF2B5EF4-FFF2-40B4-BE49-F238E27FC236}">
                <a16:creationId xmlns:a16="http://schemas.microsoft.com/office/drawing/2014/main" id="{6E8223E2-2A16-3F76-0D67-D5D62302FA15}"/>
              </a:ext>
            </a:extLst>
          </p:cNvPr>
          <p:cNvSpPr>
            <a:spLocks noGrp="1"/>
          </p:cNvSpPr>
          <p:nvPr>
            <p:ph type="title" hasCustomPrompt="1"/>
          </p:nvPr>
        </p:nvSpPr>
        <p:spPr>
          <a:xfrm>
            <a:off x="628650" y="365126"/>
            <a:ext cx="7886700" cy="1325563"/>
          </a:xfrm>
          <a:prstGeom prst="rect">
            <a:avLst/>
          </a:prstGeom>
        </p:spPr>
        <p:txBody>
          <a:bodyPr/>
          <a:lstStyle>
            <a:lvl1pPr>
              <a:defRPr b="1" i="0">
                <a:latin typeface="Arial" panose="020B0604020202020204" pitchFamily="34" charset="0"/>
                <a:cs typeface="Arial" panose="020B0604020202020204" pitchFamily="34" charset="0"/>
              </a:defRPr>
            </a:lvl1pPr>
          </a:lstStyle>
          <a:p>
            <a:r>
              <a:rPr lang="en-US" dirty="0"/>
              <a:t>Click to enter title</a:t>
            </a:r>
          </a:p>
        </p:txBody>
      </p:sp>
      <p:sp>
        <p:nvSpPr>
          <p:cNvPr id="3" name="Content Placeholder 2">
            <a:extLst>
              <a:ext uri="{FF2B5EF4-FFF2-40B4-BE49-F238E27FC236}">
                <a16:creationId xmlns:a16="http://schemas.microsoft.com/office/drawing/2014/main" id="{60764E91-83C2-5F0E-F249-9E9BD8560A05}"/>
              </a:ext>
            </a:extLst>
          </p:cNvPr>
          <p:cNvSpPr>
            <a:spLocks noGrp="1"/>
          </p:cNvSpPr>
          <p:nvPr>
            <p:ph idx="1" hasCustomPrompt="1"/>
          </p:nvPr>
        </p:nvSpPr>
        <p:spPr>
          <a:xfrm>
            <a:off x="628650" y="1825625"/>
            <a:ext cx="7886700" cy="3588204"/>
          </a:xfrm>
        </p:spPr>
        <p:txBody>
          <a:bodyPr/>
          <a:lstStyle>
            <a:lvl1pPr>
              <a:defRPr b="0" i="0">
                <a:latin typeface="Arial" panose="020B0604020202020204" pitchFamily="34" charset="0"/>
                <a:cs typeface="Arial" panose="020B0604020202020204" pitchFamily="34" charset="0"/>
              </a:defRPr>
            </a:lvl1pPr>
            <a:lvl2pPr>
              <a:defRPr b="0" i="0">
                <a:latin typeface="Arial" panose="020B0604020202020204" pitchFamily="34" charset="0"/>
                <a:cs typeface="Arial" panose="020B0604020202020204" pitchFamily="34" charset="0"/>
              </a:defRPr>
            </a:lvl2pPr>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en-US" dirty="0"/>
              <a:t>Click to enter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2565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77202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311781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89322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622046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86511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89577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08598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7/2/2026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10422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639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hyperlink" Target="https://intranet.ad.cocc.edu/departments/fiscal-services/contract_review_and_signature_authority" TargetMode="External"/><Relationship Id="rId2" Type="http://schemas.openxmlformats.org/officeDocument/2006/relationships/slideLayout" Target="../slideLayouts/slideLayout12.xml"/><Relationship Id="rId1" Type="http://schemas.openxmlformats.org/officeDocument/2006/relationships/tags" Target="../tags/tag11.xml"/><Relationship Id="rId6" Type="http://schemas.openxmlformats.org/officeDocument/2006/relationships/image" Target="../media/image16.svg"/><Relationship Id="rId11" Type="http://schemas.openxmlformats.org/officeDocument/2006/relationships/image" Target="../media/image20.sv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hyperlink" Target="https://intranet.ad.cocc.edu/departments/fiscal-services/contract_templates_tools" TargetMode="External"/><Relationship Id="rId9"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8.png"/><Relationship Id="rId18" Type="http://schemas.openxmlformats.org/officeDocument/2006/relationships/image" Target="../media/image13.svg"/><Relationship Id="rId3" Type="http://schemas.openxmlformats.org/officeDocument/2006/relationships/notesSlide" Target="../notesSlides/notesSlide5.xml"/><Relationship Id="rId7" Type="http://schemas.openxmlformats.org/officeDocument/2006/relationships/diagramColors" Target="../diagrams/colors1.xml"/><Relationship Id="rId12" Type="http://schemas.openxmlformats.org/officeDocument/2006/relationships/image" Target="../media/image7.svg"/><Relationship Id="rId17" Type="http://schemas.openxmlformats.org/officeDocument/2006/relationships/image" Target="../media/image12.png"/><Relationship Id="rId2" Type="http://schemas.openxmlformats.org/officeDocument/2006/relationships/slideLayout" Target="../slideLayouts/slideLayout2.xml"/><Relationship Id="rId16" Type="http://schemas.openxmlformats.org/officeDocument/2006/relationships/image" Target="../media/image11.svg"/><Relationship Id="rId1" Type="http://schemas.openxmlformats.org/officeDocument/2006/relationships/tags" Target="../tags/tag6.xml"/><Relationship Id="rId6" Type="http://schemas.openxmlformats.org/officeDocument/2006/relationships/diagramQuickStyle" Target="../diagrams/quickStyle1.xml"/><Relationship Id="rId11" Type="http://schemas.openxmlformats.org/officeDocument/2006/relationships/image" Target="../media/image6.png"/><Relationship Id="rId5" Type="http://schemas.openxmlformats.org/officeDocument/2006/relationships/diagramLayout" Target="../diagrams/layout1.xml"/><Relationship Id="rId15" Type="http://schemas.openxmlformats.org/officeDocument/2006/relationships/image" Target="../media/image10.png"/><Relationship Id="rId10" Type="http://schemas.openxmlformats.org/officeDocument/2006/relationships/image" Target="../media/image5.svg"/><Relationship Id="rId4" Type="http://schemas.openxmlformats.org/officeDocument/2006/relationships/diagramData" Target="../diagrams/data1.xml"/><Relationship Id="rId9" Type="http://schemas.openxmlformats.org/officeDocument/2006/relationships/image" Target="../media/image4.png"/><Relationship Id="rId1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430305" y="1465655"/>
            <a:ext cx="8435789" cy="3908762"/>
          </a:xfrm>
          <a:prstGeom prst="rect">
            <a:avLst/>
          </a:prstGeom>
          <a:noFill/>
        </p:spPr>
        <p:txBody>
          <a:bodyPr wrap="square" rtlCol="0">
            <a:spAutoFit/>
          </a:bodyPr>
          <a:lstStyle/>
          <a:p>
            <a:pPr algn="ctr"/>
            <a:r>
              <a:rPr lang="en-US" sz="3200" b="1" dirty="0">
                <a:solidFill>
                  <a:schemeClr val="bg1"/>
                </a:solidFill>
                <a:latin typeface="Century Gothic" panose="020B0502020202020204" pitchFamily="34" charset="0"/>
              </a:rPr>
              <a:t>2023 – 27 Strategic Plan </a:t>
            </a:r>
          </a:p>
          <a:p>
            <a:pPr algn="ctr"/>
            <a:r>
              <a:rPr lang="en-US" sz="3200" b="1" dirty="0">
                <a:solidFill>
                  <a:schemeClr val="bg1"/>
                </a:solidFill>
                <a:latin typeface="Century Gothic" panose="020B0502020202020204" pitchFamily="34" charset="0"/>
              </a:rPr>
              <a:t>College Sustainability </a:t>
            </a:r>
          </a:p>
          <a:p>
            <a:pPr algn="ctr"/>
            <a:r>
              <a:rPr lang="en-US" sz="3200" b="1" dirty="0">
                <a:solidFill>
                  <a:schemeClr val="bg1"/>
                </a:solidFill>
                <a:latin typeface="Century Gothic" panose="020B0502020202020204" pitchFamily="34" charset="0"/>
              </a:rPr>
              <a:t>Strategic Goal Update</a:t>
            </a:r>
          </a:p>
          <a:p>
            <a:pPr algn="ctr"/>
            <a:endParaRPr lang="en-US" sz="3200" b="1" dirty="0">
              <a:solidFill>
                <a:schemeClr val="bg1"/>
              </a:solidFill>
              <a:latin typeface="Century Gothic" panose="020B0502020202020204" pitchFamily="34" charset="0"/>
            </a:endParaRPr>
          </a:p>
          <a:p>
            <a:pPr algn="ctr"/>
            <a:r>
              <a:rPr lang="en-US" sz="2400" dirty="0">
                <a:solidFill>
                  <a:schemeClr val="bg1"/>
                </a:solidFill>
                <a:latin typeface="Century Gothic" panose="020B0502020202020204" pitchFamily="34" charset="0"/>
              </a:rPr>
              <a:t>Board of Directors’ July 2026 Meeting</a:t>
            </a:r>
          </a:p>
          <a:p>
            <a:pPr algn="ctr"/>
            <a:endParaRPr lang="en-US" sz="2400" dirty="0">
              <a:solidFill>
                <a:schemeClr val="bg1"/>
              </a:solidFill>
              <a:latin typeface="Century Gothic" panose="020B0502020202020204" pitchFamily="34" charset="0"/>
            </a:endParaRPr>
          </a:p>
          <a:p>
            <a:pPr algn="ctr"/>
            <a:r>
              <a:rPr lang="en-US" sz="2400" dirty="0">
                <a:solidFill>
                  <a:schemeClr val="bg1"/>
                </a:solidFill>
                <a:latin typeface="Century Gothic" panose="020B0502020202020204" pitchFamily="34" charset="0"/>
              </a:rPr>
              <a:t>Michael LaLonde, VP for Finance &amp; Operations</a:t>
            </a:r>
          </a:p>
          <a:p>
            <a:pPr algn="ctr"/>
            <a:r>
              <a:rPr lang="en-US" sz="2400" dirty="0">
                <a:solidFill>
                  <a:schemeClr val="bg1"/>
                </a:solidFill>
                <a:latin typeface="Century Gothic" panose="020B0502020202020204" pitchFamily="34" charset="0"/>
              </a:rPr>
              <a:t>Owen Murphy, Co-Chair PCLC</a:t>
            </a:r>
          </a:p>
          <a:p>
            <a:pPr algn="ctr"/>
            <a:r>
              <a:rPr lang="en-US" sz="2400" dirty="0">
                <a:solidFill>
                  <a:schemeClr val="bg1"/>
                </a:solidFill>
                <a:latin typeface="Century Gothic" panose="020B0502020202020204" pitchFamily="34" charset="0"/>
              </a:rPr>
              <a:t>Laura Boehme, VP for People &amp; Technology</a:t>
            </a:r>
          </a:p>
        </p:txBody>
      </p:sp>
    </p:spTree>
    <p:custDataLst>
      <p:tags r:id="rId1"/>
    </p:custDataLst>
    <p:extLst>
      <p:ext uri="{BB962C8B-B14F-4D97-AF65-F5344CB8AC3E}">
        <p14:creationId xmlns:p14="http://schemas.microsoft.com/office/powerpoint/2010/main" val="1532045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00C63-4ECC-E40C-83A8-B2265F30B44A}"/>
              </a:ext>
            </a:extLst>
          </p:cNvPr>
          <p:cNvSpPr>
            <a:spLocks noGrp="1"/>
          </p:cNvSpPr>
          <p:nvPr>
            <p:ph type="title"/>
          </p:nvPr>
        </p:nvSpPr>
        <p:spPr>
          <a:xfrm>
            <a:off x="628650" y="1022323"/>
            <a:ext cx="7886700" cy="994172"/>
          </a:xfrm>
        </p:spPr>
        <p:txBody>
          <a:bodyPr>
            <a:normAutofit/>
          </a:bodyPr>
          <a:lstStyle/>
          <a:p>
            <a:r>
              <a:rPr lang="en-US" sz="2850" dirty="0"/>
              <a:t>New Contracting Resources on the </a:t>
            </a:r>
            <a:br>
              <a:rPr lang="en-US" sz="2850" dirty="0"/>
            </a:br>
            <a:r>
              <a:rPr lang="en-US" sz="2850" dirty="0"/>
              <a:t>Fiscal Intranet</a:t>
            </a:r>
          </a:p>
        </p:txBody>
      </p:sp>
      <p:grpSp>
        <p:nvGrpSpPr>
          <p:cNvPr id="45" name="Group 44">
            <a:extLst>
              <a:ext uri="{FF2B5EF4-FFF2-40B4-BE49-F238E27FC236}">
                <a16:creationId xmlns:a16="http://schemas.microsoft.com/office/drawing/2014/main" id="{7C57B55C-6142-47C9-91BA-54B5EB3AE8E0}"/>
              </a:ext>
            </a:extLst>
          </p:cNvPr>
          <p:cNvGrpSpPr/>
          <p:nvPr/>
        </p:nvGrpSpPr>
        <p:grpSpPr>
          <a:xfrm>
            <a:off x="4572001" y="2154065"/>
            <a:ext cx="3943350" cy="2860673"/>
            <a:chOff x="6096001" y="1614786"/>
            <a:chExt cx="5257800" cy="3814231"/>
          </a:xfrm>
          <a:effectLst>
            <a:outerShdw blurRad="50800" dist="38100" dir="2700000" algn="tl" rotWithShape="0">
              <a:prstClr val="black">
                <a:alpha val="40000"/>
              </a:prstClr>
            </a:outerShdw>
          </a:effectLst>
        </p:grpSpPr>
        <p:grpSp>
          <p:nvGrpSpPr>
            <p:cNvPr id="44" name="Group 43">
              <a:extLst>
                <a:ext uri="{FF2B5EF4-FFF2-40B4-BE49-F238E27FC236}">
                  <a16:creationId xmlns:a16="http://schemas.microsoft.com/office/drawing/2014/main" id="{88CFC21A-0A1B-4E20-99BE-1AAA844CB42A}"/>
                </a:ext>
              </a:extLst>
            </p:cNvPr>
            <p:cNvGrpSpPr/>
            <p:nvPr/>
          </p:nvGrpSpPr>
          <p:grpSpPr>
            <a:xfrm>
              <a:off x="6096001" y="1614786"/>
              <a:ext cx="5257800" cy="3814231"/>
              <a:chOff x="6096001" y="1510522"/>
              <a:chExt cx="5257800" cy="3814231"/>
            </a:xfrm>
          </p:grpSpPr>
          <p:pic>
            <p:nvPicPr>
              <p:cNvPr id="7" name="Picture 6">
                <a:extLst>
                  <a:ext uri="{FF2B5EF4-FFF2-40B4-BE49-F238E27FC236}">
                    <a16:creationId xmlns:a16="http://schemas.microsoft.com/office/drawing/2014/main" id="{6FDDE614-8C0A-462A-9828-15CD707363EE}"/>
                  </a:ext>
                </a:extLst>
              </p:cNvPr>
              <p:cNvPicPr>
                <a:picLocks noChangeAspect="1"/>
              </p:cNvPicPr>
              <p:nvPr/>
            </p:nvPicPr>
            <p:blipFill rotWithShape="1">
              <a:blip r:embed="rId3"/>
              <a:srcRect r="39417"/>
              <a:stretch/>
            </p:blipFill>
            <p:spPr>
              <a:xfrm>
                <a:off x="6096001" y="1510522"/>
                <a:ext cx="5257800" cy="3814231"/>
              </a:xfrm>
              <a:prstGeom prst="rect">
                <a:avLst/>
              </a:prstGeom>
              <a:ln w="12700">
                <a:solidFill>
                  <a:schemeClr val="accent1">
                    <a:lumMod val="60000"/>
                    <a:lumOff val="40000"/>
                  </a:schemeClr>
                </a:solidFill>
              </a:ln>
            </p:spPr>
          </p:pic>
          <p:sp>
            <p:nvSpPr>
              <p:cNvPr id="30" name="TextBox 29">
                <a:extLst>
                  <a:ext uri="{FF2B5EF4-FFF2-40B4-BE49-F238E27FC236}">
                    <a16:creationId xmlns:a16="http://schemas.microsoft.com/office/drawing/2014/main" id="{FF83DEB7-C845-4BDC-BAC4-B5FA27D9A730}"/>
                  </a:ext>
                </a:extLst>
              </p:cNvPr>
              <p:cNvSpPr txBox="1"/>
              <p:nvPr/>
            </p:nvSpPr>
            <p:spPr>
              <a:xfrm rot="20475223">
                <a:off x="6604877" y="4321886"/>
                <a:ext cx="1275003" cy="842965"/>
              </a:xfrm>
              <a:prstGeom prst="rect">
                <a:avLst/>
              </a:prstGeom>
              <a:noFill/>
            </p:spPr>
            <p:txBody>
              <a:bodyPr wrap="square" rtlCol="0">
                <a:spAutoFit/>
              </a:bodyPr>
              <a:lstStyle/>
              <a:p>
                <a:pPr>
                  <a:lnSpc>
                    <a:spcPts val="1350"/>
                  </a:lnSpc>
                </a:pPr>
                <a:r>
                  <a:rPr lang="en-US" sz="1200" dirty="0">
                    <a:solidFill>
                      <a:schemeClr val="accent2"/>
                    </a:solidFill>
                    <a:latin typeface="MV Boli" panose="02000500030200090000" pitchFamily="2" charset="0"/>
                    <a:cs typeface="MV Boli" panose="02000500030200090000" pitchFamily="2" charset="0"/>
                  </a:rPr>
                  <a:t>Click here to access resources</a:t>
                </a:r>
              </a:p>
            </p:txBody>
          </p:sp>
          <p:cxnSp>
            <p:nvCxnSpPr>
              <p:cNvPr id="32" name="Connector: Curved 31">
                <a:extLst>
                  <a:ext uri="{FF2B5EF4-FFF2-40B4-BE49-F238E27FC236}">
                    <a16:creationId xmlns:a16="http://schemas.microsoft.com/office/drawing/2014/main" id="{9E3C1A0D-3042-4B33-A2E6-07F26F515C23}"/>
                  </a:ext>
                </a:extLst>
              </p:cNvPr>
              <p:cNvCxnSpPr>
                <a:cxnSpLocks/>
              </p:cNvCxnSpPr>
              <p:nvPr/>
            </p:nvCxnSpPr>
            <p:spPr>
              <a:xfrm rot="5400000" flipH="1" flipV="1">
                <a:off x="6842064" y="4131085"/>
                <a:ext cx="373287" cy="279072"/>
              </a:xfrm>
              <a:prstGeom prst="curvedConnector3">
                <a:avLst>
                  <a:gd name="adj1" fmla="val 50000"/>
                </a:avLst>
              </a:prstGeom>
              <a:ln w="19050">
                <a:solidFill>
                  <a:schemeClr val="accent3">
                    <a:lumMod val="75000"/>
                  </a:schemeClr>
                </a:solidFill>
                <a:tailEnd type="triangle"/>
              </a:ln>
            </p:spPr>
            <p:style>
              <a:lnRef idx="1">
                <a:schemeClr val="accent3"/>
              </a:lnRef>
              <a:fillRef idx="0">
                <a:schemeClr val="accent3"/>
              </a:fillRef>
              <a:effectRef idx="0">
                <a:schemeClr val="accent3"/>
              </a:effectRef>
              <a:fontRef idx="minor">
                <a:schemeClr val="tx1"/>
              </a:fontRef>
            </p:style>
          </p:cxnSp>
        </p:grpSp>
        <p:sp>
          <p:nvSpPr>
            <p:cNvPr id="8" name="Rectangle 7">
              <a:extLst>
                <a:ext uri="{FF2B5EF4-FFF2-40B4-BE49-F238E27FC236}">
                  <a16:creationId xmlns:a16="http://schemas.microsoft.com/office/drawing/2014/main" id="{DEFD37B2-85A7-411F-BA87-7B37B6F07673}"/>
                </a:ext>
              </a:extLst>
            </p:cNvPr>
            <p:cNvSpPr/>
            <p:nvPr/>
          </p:nvSpPr>
          <p:spPr>
            <a:xfrm>
              <a:off x="6902533" y="3950826"/>
              <a:ext cx="1070263" cy="218209"/>
            </a:xfrm>
            <a:prstGeom prst="rect">
              <a:avLst/>
            </a:prstGeom>
            <a:solidFill>
              <a:schemeClr val="accent3">
                <a:alpha val="32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2AA3D2F7-6204-41CD-95A8-CDC94D6C3750}"/>
                </a:ext>
              </a:extLst>
            </p:cNvPr>
            <p:cNvSpPr/>
            <p:nvPr/>
          </p:nvSpPr>
          <p:spPr>
            <a:xfrm>
              <a:off x="9885218" y="2069631"/>
              <a:ext cx="786246" cy="254579"/>
            </a:xfrm>
            <a:prstGeom prst="rect">
              <a:avLst/>
            </a:prstGeom>
            <a:solidFill>
              <a:schemeClr val="accent3">
                <a:alpha val="32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06A8B5B5-855A-4590-8382-CD0D087E245F}"/>
                </a:ext>
              </a:extLst>
            </p:cNvPr>
            <p:cNvSpPr/>
            <p:nvPr/>
          </p:nvSpPr>
          <p:spPr>
            <a:xfrm>
              <a:off x="6855267" y="1632848"/>
              <a:ext cx="1600201" cy="408821"/>
            </a:xfrm>
            <a:prstGeom prst="rect">
              <a:avLst/>
            </a:prstGeom>
            <a:solidFill>
              <a:schemeClr val="accent3">
                <a:alpha val="32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350"/>
            </a:p>
          </p:txBody>
        </p:sp>
      </p:grpSp>
      <p:grpSp>
        <p:nvGrpSpPr>
          <p:cNvPr id="20" name="Group 19">
            <a:extLst>
              <a:ext uri="{FF2B5EF4-FFF2-40B4-BE49-F238E27FC236}">
                <a16:creationId xmlns:a16="http://schemas.microsoft.com/office/drawing/2014/main" id="{5BBC4CCA-45B6-4DC0-9C53-A87FE174EC1C}"/>
              </a:ext>
            </a:extLst>
          </p:cNvPr>
          <p:cNvGrpSpPr/>
          <p:nvPr/>
        </p:nvGrpSpPr>
        <p:grpSpPr>
          <a:xfrm>
            <a:off x="637663" y="4018014"/>
            <a:ext cx="3642899" cy="994410"/>
            <a:chOff x="838200" y="3370318"/>
            <a:chExt cx="5354782" cy="1325880"/>
          </a:xfrm>
        </p:grpSpPr>
        <p:sp>
          <p:nvSpPr>
            <p:cNvPr id="17" name="Rectangle 16">
              <a:extLst>
                <a:ext uri="{FF2B5EF4-FFF2-40B4-BE49-F238E27FC236}">
                  <a16:creationId xmlns:a16="http://schemas.microsoft.com/office/drawing/2014/main" id="{39B186B2-8462-4B16-9005-32CBCCCC490C}"/>
                </a:ext>
              </a:extLst>
            </p:cNvPr>
            <p:cNvSpPr/>
            <p:nvPr/>
          </p:nvSpPr>
          <p:spPr>
            <a:xfrm>
              <a:off x="838200" y="3370318"/>
              <a:ext cx="5354782" cy="1325880"/>
            </a:xfrm>
            <a:prstGeom prst="rect">
              <a:avLst/>
            </a:prstGeom>
            <a:solidFill>
              <a:schemeClr val="bg1"/>
            </a:solidFill>
            <a:ln>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extBox 15">
              <a:extLst>
                <a:ext uri="{FF2B5EF4-FFF2-40B4-BE49-F238E27FC236}">
                  <a16:creationId xmlns:a16="http://schemas.microsoft.com/office/drawing/2014/main" id="{EE6B51DC-CDE5-434A-BEA6-A2710FA57A20}"/>
                </a:ext>
              </a:extLst>
            </p:cNvPr>
            <p:cNvSpPr txBox="1"/>
            <p:nvPr/>
          </p:nvSpPr>
          <p:spPr>
            <a:xfrm>
              <a:off x="2113833" y="3535817"/>
              <a:ext cx="3979112" cy="1063539"/>
            </a:xfrm>
            <a:prstGeom prst="rect">
              <a:avLst/>
            </a:prstGeom>
            <a:noFill/>
          </p:spPr>
          <p:txBody>
            <a:bodyPr wrap="square">
              <a:spAutoFit/>
            </a:bodyPr>
            <a:lstStyle/>
            <a:p>
              <a:pPr>
                <a:spcAft>
                  <a:spcPts val="450"/>
                </a:spcAft>
              </a:pPr>
              <a:r>
                <a:rPr lang="en-US" sz="1500" b="1" dirty="0">
                  <a:solidFill>
                    <a:schemeClr val="accent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Contract Templates</a:t>
              </a:r>
              <a:endParaRPr lang="en-US" sz="1500" b="1" dirty="0">
                <a:solidFill>
                  <a:schemeClr val="accent2"/>
                </a:solidFill>
                <a:latin typeface="Arial" panose="020B0604020202020204" pitchFamily="34" charset="0"/>
                <a:cs typeface="Arial" panose="020B0604020202020204" pitchFamily="34" charset="0"/>
              </a:endParaRPr>
            </a:p>
            <a:p>
              <a:pPr>
                <a:spcBef>
                  <a:spcPts val="450"/>
                </a:spcBef>
              </a:pPr>
              <a:r>
                <a:rPr lang="en-US" sz="1125" i="1" dirty="0">
                  <a:latin typeface="Arial" panose="020B0604020202020204" pitchFamily="34" charset="0"/>
                  <a:cs typeface="Arial" panose="020B0604020202020204" pitchFamily="34" charset="0"/>
                </a:rPr>
                <a:t>Use approved templates for common contract needs.</a:t>
              </a:r>
            </a:p>
          </p:txBody>
        </p:sp>
        <p:grpSp>
          <p:nvGrpSpPr>
            <p:cNvPr id="19" name="Group 18">
              <a:extLst>
                <a:ext uri="{FF2B5EF4-FFF2-40B4-BE49-F238E27FC236}">
                  <a16:creationId xmlns:a16="http://schemas.microsoft.com/office/drawing/2014/main" id="{50B46792-27AA-4DA7-B2BA-ECCFD12BCF1E}"/>
                </a:ext>
              </a:extLst>
            </p:cNvPr>
            <p:cNvGrpSpPr/>
            <p:nvPr/>
          </p:nvGrpSpPr>
          <p:grpSpPr>
            <a:xfrm>
              <a:off x="1156933" y="3622976"/>
              <a:ext cx="856863" cy="777240"/>
              <a:chOff x="1152881" y="3620936"/>
              <a:chExt cx="856863" cy="777240"/>
            </a:xfrm>
          </p:grpSpPr>
          <p:sp>
            <p:nvSpPr>
              <p:cNvPr id="18" name="Oval 17">
                <a:extLst>
                  <a:ext uri="{FF2B5EF4-FFF2-40B4-BE49-F238E27FC236}">
                    <a16:creationId xmlns:a16="http://schemas.microsoft.com/office/drawing/2014/main" id="{A10DA14F-2BF5-4977-B421-C982981BAC90}"/>
                  </a:ext>
                </a:extLst>
              </p:cNvPr>
              <p:cNvSpPr/>
              <p:nvPr/>
            </p:nvSpPr>
            <p:spPr>
              <a:xfrm>
                <a:off x="1152881" y="3620936"/>
                <a:ext cx="856863" cy="77724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Graphic 11" descr="Document with solid fill">
                <a:extLst>
                  <a:ext uri="{FF2B5EF4-FFF2-40B4-BE49-F238E27FC236}">
                    <a16:creationId xmlns:a16="http://schemas.microsoft.com/office/drawing/2014/main" id="{D3AD0D16-F238-4201-8688-4E211D094E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78890" y="3686352"/>
                <a:ext cx="604844" cy="604844"/>
              </a:xfrm>
              <a:prstGeom prst="rect">
                <a:avLst/>
              </a:prstGeom>
            </p:spPr>
          </p:pic>
        </p:grpSp>
      </p:grpSp>
      <p:grpSp>
        <p:nvGrpSpPr>
          <p:cNvPr id="27" name="Group 26">
            <a:extLst>
              <a:ext uri="{FF2B5EF4-FFF2-40B4-BE49-F238E27FC236}">
                <a16:creationId xmlns:a16="http://schemas.microsoft.com/office/drawing/2014/main" id="{5AC92773-A020-42E2-881E-D7FB449BBAB9}"/>
              </a:ext>
            </a:extLst>
          </p:cNvPr>
          <p:cNvGrpSpPr/>
          <p:nvPr/>
        </p:nvGrpSpPr>
        <p:grpSpPr>
          <a:xfrm>
            <a:off x="628649" y="2659194"/>
            <a:ext cx="3642899" cy="994172"/>
            <a:chOff x="686210" y="2414771"/>
            <a:chExt cx="5354782" cy="1325563"/>
          </a:xfrm>
        </p:grpSpPr>
        <p:grpSp>
          <p:nvGrpSpPr>
            <p:cNvPr id="21" name="Group 20">
              <a:extLst>
                <a:ext uri="{FF2B5EF4-FFF2-40B4-BE49-F238E27FC236}">
                  <a16:creationId xmlns:a16="http://schemas.microsoft.com/office/drawing/2014/main" id="{68428690-606F-4242-862F-F0F0EA7D1C70}"/>
                </a:ext>
              </a:extLst>
            </p:cNvPr>
            <p:cNvGrpSpPr/>
            <p:nvPr/>
          </p:nvGrpSpPr>
          <p:grpSpPr>
            <a:xfrm>
              <a:off x="686210" y="2414771"/>
              <a:ext cx="5354782" cy="1325563"/>
              <a:chOff x="838200" y="3370319"/>
              <a:chExt cx="5354782" cy="1325563"/>
            </a:xfrm>
          </p:grpSpPr>
          <p:sp>
            <p:nvSpPr>
              <p:cNvPr id="22" name="Rectangle 21">
                <a:extLst>
                  <a:ext uri="{FF2B5EF4-FFF2-40B4-BE49-F238E27FC236}">
                    <a16:creationId xmlns:a16="http://schemas.microsoft.com/office/drawing/2014/main" id="{573CFD7B-9B2F-4949-9894-C0E1AD41AE6B}"/>
                  </a:ext>
                </a:extLst>
              </p:cNvPr>
              <p:cNvSpPr/>
              <p:nvPr/>
            </p:nvSpPr>
            <p:spPr>
              <a:xfrm>
                <a:off x="838200" y="3370319"/>
                <a:ext cx="5354782" cy="1325563"/>
              </a:xfrm>
              <a:prstGeom prst="rect">
                <a:avLst/>
              </a:prstGeom>
              <a:solidFill>
                <a:schemeClr val="bg1"/>
              </a:solidFill>
              <a:ln w="12700">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extBox 22">
                <a:extLst>
                  <a:ext uri="{FF2B5EF4-FFF2-40B4-BE49-F238E27FC236}">
                    <a16:creationId xmlns:a16="http://schemas.microsoft.com/office/drawing/2014/main" id="{650FEC26-4392-4C07-BE4A-3A1605CD6266}"/>
                  </a:ext>
                </a:extLst>
              </p:cNvPr>
              <p:cNvSpPr txBox="1"/>
              <p:nvPr/>
            </p:nvSpPr>
            <p:spPr>
              <a:xfrm>
                <a:off x="2116889" y="3532567"/>
                <a:ext cx="3979112" cy="1063539"/>
              </a:xfrm>
              <a:prstGeom prst="rect">
                <a:avLst/>
              </a:prstGeom>
              <a:noFill/>
            </p:spPr>
            <p:txBody>
              <a:bodyPr wrap="square">
                <a:spAutoFit/>
              </a:bodyPr>
              <a:lstStyle/>
              <a:p>
                <a:pPr>
                  <a:spcAft>
                    <a:spcPts val="450"/>
                  </a:spcAft>
                </a:pPr>
                <a:r>
                  <a:rPr lang="en-US" sz="1500" b="1"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Contract Submission Form</a:t>
                </a:r>
                <a:endParaRPr lang="en-US" sz="1500" b="1" dirty="0">
                  <a:solidFill>
                    <a:schemeClr val="accent2"/>
                  </a:solidFill>
                  <a:latin typeface="Arial" panose="020B0604020202020204" pitchFamily="34" charset="0"/>
                  <a:cs typeface="Arial" panose="020B0604020202020204" pitchFamily="34" charset="0"/>
                </a:endParaRPr>
              </a:p>
              <a:p>
                <a:pPr>
                  <a:spcBef>
                    <a:spcPts val="450"/>
                  </a:spcBef>
                </a:pPr>
                <a:r>
                  <a:rPr lang="en-US" sz="1125" i="1" dirty="0">
                    <a:latin typeface="Arial" panose="020B0604020202020204" pitchFamily="34" charset="0"/>
                    <a:cs typeface="Arial" panose="020B0604020202020204" pitchFamily="34" charset="0"/>
                  </a:rPr>
                  <a:t>Use this to submit new contracts for review and signature.</a:t>
                </a:r>
              </a:p>
            </p:txBody>
          </p:sp>
          <p:sp>
            <p:nvSpPr>
              <p:cNvPr id="25" name="Oval 24">
                <a:extLst>
                  <a:ext uri="{FF2B5EF4-FFF2-40B4-BE49-F238E27FC236}">
                    <a16:creationId xmlns:a16="http://schemas.microsoft.com/office/drawing/2014/main" id="{DF4D07AD-8D3E-4EE6-BED0-45DC124D5F8C}"/>
                  </a:ext>
                </a:extLst>
              </p:cNvPr>
              <p:cNvSpPr/>
              <p:nvPr/>
            </p:nvSpPr>
            <p:spPr>
              <a:xfrm>
                <a:off x="1120903" y="3658286"/>
                <a:ext cx="856862" cy="77724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14" name="Graphic 13" descr="Checklist with solid fill">
              <a:extLst>
                <a:ext uri="{FF2B5EF4-FFF2-40B4-BE49-F238E27FC236}">
                  <a16:creationId xmlns:a16="http://schemas.microsoft.com/office/drawing/2014/main" id="{88EC8AFE-9EF9-4C0A-B26B-ED5A7F7B422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4922" y="2775861"/>
              <a:ext cx="604844" cy="604845"/>
            </a:xfrm>
            <a:prstGeom prst="rect">
              <a:avLst/>
            </a:prstGeom>
          </p:spPr>
        </p:pic>
      </p:grpSp>
      <p:pic>
        <p:nvPicPr>
          <p:cNvPr id="47" name="Graphic 46" descr="Marker with solid fill">
            <a:extLst>
              <a:ext uri="{FF2B5EF4-FFF2-40B4-BE49-F238E27FC236}">
                <a16:creationId xmlns:a16="http://schemas.microsoft.com/office/drawing/2014/main" id="{BD509DB0-21B8-4EAB-BABD-CAC0EF2BEC5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4888" y="2104933"/>
            <a:ext cx="379224" cy="379224"/>
          </a:xfrm>
          <a:prstGeom prst="rect">
            <a:avLst/>
          </a:prstGeom>
        </p:spPr>
      </p:pic>
      <p:sp>
        <p:nvSpPr>
          <p:cNvPr id="48" name="TextBox 47">
            <a:extLst>
              <a:ext uri="{FF2B5EF4-FFF2-40B4-BE49-F238E27FC236}">
                <a16:creationId xmlns:a16="http://schemas.microsoft.com/office/drawing/2014/main" id="{04CD5BEE-76BD-49D3-938A-1DB775948091}"/>
              </a:ext>
            </a:extLst>
          </p:cNvPr>
          <p:cNvSpPr txBox="1"/>
          <p:nvPr/>
        </p:nvSpPr>
        <p:spPr>
          <a:xfrm>
            <a:off x="1003964" y="2154065"/>
            <a:ext cx="3642899" cy="276999"/>
          </a:xfrm>
          <a:prstGeom prst="rect">
            <a:avLst/>
          </a:prstGeom>
          <a:noFill/>
        </p:spPr>
        <p:txBody>
          <a:bodyPr wrap="square" rtlCol="0">
            <a:spAutoFit/>
          </a:bodyPr>
          <a:lstStyle/>
          <a:p>
            <a:r>
              <a:rPr lang="en-US" sz="1200" b="1" dirty="0">
                <a:solidFill>
                  <a:schemeClr val="accent2"/>
                </a:solidFill>
                <a:latin typeface="Arial" panose="020B0604020202020204" pitchFamily="34" charset="0"/>
                <a:cs typeface="Arial" panose="020B0604020202020204" pitchFamily="34" charset="0"/>
              </a:rPr>
              <a:t>Fiscal Services </a:t>
            </a:r>
            <a:r>
              <a:rPr lang="en-US" sz="1200" b="1" dirty="0">
                <a:solidFill>
                  <a:schemeClr val="accent2"/>
                </a:solidFill>
                <a:latin typeface="Arial" panose="020B0604020202020204" pitchFamily="34" charset="0"/>
                <a:cs typeface="Arial" panose="020B0604020202020204" pitchFamily="34" charset="0"/>
                <a:sym typeface="Wingdings" panose="05000000000000000000" pitchFamily="2" charset="2"/>
              </a:rPr>
              <a:t> Contracting Resources</a:t>
            </a:r>
            <a:endParaRPr lang="en-US" sz="1200" b="1" dirty="0">
              <a:solidFill>
                <a:schemeClr val="accent2"/>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158514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B5B92-DB61-2E21-43D3-A6D49973694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E411C5C-2038-A9F8-62AD-854FE91D0E7C}"/>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CE9F3265-FB68-C1A2-2706-678DC847A80F}"/>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B799883-1697-A704-B5D6-2EA8D74F3EA3}"/>
              </a:ext>
            </a:extLst>
          </p:cNvPr>
          <p:cNvSpPr txBox="1"/>
          <p:nvPr/>
        </p:nvSpPr>
        <p:spPr>
          <a:xfrm>
            <a:off x="1730633" y="812899"/>
            <a:ext cx="7247211" cy="5232202"/>
          </a:xfrm>
          <a:prstGeom prst="rect">
            <a:avLst/>
          </a:prstGeom>
          <a:noFill/>
        </p:spPr>
        <p:txBody>
          <a:bodyPr wrap="square" lIns="91440" tIns="45720" rIns="91440" bIns="45720" rtlCol="0" anchor="t">
            <a:spAutoFit/>
          </a:bodyPr>
          <a:lstStyle/>
          <a:p>
            <a:pPr>
              <a:spcAft>
                <a:spcPts val="1200"/>
              </a:spcAft>
            </a:pPr>
            <a:r>
              <a:rPr lang="en-US" sz="2400" b="1" dirty="0">
                <a:solidFill>
                  <a:schemeClr val="bg1"/>
                </a:solidFill>
                <a:effectLst/>
                <a:latin typeface="Century Gothic" panose="020B0502020202020204" pitchFamily="34" charset="0"/>
              </a:rPr>
              <a:t>Employee Awards, Recognitions, Celebrations, and Professional Development</a:t>
            </a:r>
          </a:p>
          <a:p>
            <a:pPr marL="342900" indent="-342900">
              <a:buFont typeface="Arial" panose="020B0604020202020204" pitchFamily="34" charset="0"/>
              <a:buChar char="•"/>
            </a:pPr>
            <a:r>
              <a:rPr lang="en-US" sz="2400" dirty="0">
                <a:solidFill>
                  <a:schemeClr val="bg1"/>
                </a:solidFill>
                <a:latin typeface="Century Gothic"/>
                <a:ea typeface="DengXian"/>
                <a:cs typeface="Times New Roman"/>
              </a:rPr>
              <a:t>Focused primarily on awards and recognition</a:t>
            </a:r>
          </a:p>
          <a:p>
            <a:pPr marL="800100" lvl="1" indent="-342900">
              <a:buFont typeface="Wingdings" panose="05000000000000000000" pitchFamily="2" charset="2"/>
              <a:buChar char="ü"/>
            </a:pPr>
            <a:r>
              <a:rPr lang="en-US" sz="2000" dirty="0">
                <a:solidFill>
                  <a:schemeClr val="bg1"/>
                </a:solidFill>
                <a:latin typeface="Century Gothic" panose="020B0502020202020204" pitchFamily="34" charset="0"/>
                <a:ea typeface="DengXian" panose="02010600030101010101" pitchFamily="2" charset="-122"/>
                <a:cs typeface="Calibri" panose="020F0502020204030204" pitchFamily="34" charset="0"/>
              </a:rPr>
              <a:t>Researched other colleges practices</a:t>
            </a:r>
          </a:p>
          <a:p>
            <a:pPr marL="800100" lvl="1" indent="-342900">
              <a:buFont typeface="Wingdings" panose="05000000000000000000" pitchFamily="2" charset="2"/>
              <a:buChar char="ü"/>
            </a:pPr>
            <a:r>
              <a:rPr lang="en-US" sz="2000" dirty="0">
                <a:solidFill>
                  <a:schemeClr val="bg1"/>
                </a:solidFill>
                <a:latin typeface="Century Gothic" panose="020B0502020202020204" pitchFamily="34" charset="0"/>
                <a:ea typeface="DengXian" panose="02010600030101010101" pitchFamily="2" charset="-122"/>
                <a:cs typeface="Calibri" panose="020F0502020204030204" pitchFamily="34" charset="0"/>
              </a:rPr>
              <a:t>Brainstormed strategies – both meaningful and easy to show care and recognition for colleagues (i.e., digital kudos channel, traveling award) </a:t>
            </a:r>
          </a:p>
          <a:p>
            <a:pPr lvl="1"/>
            <a:endParaRPr lang="en-US" sz="2000" dirty="0">
              <a:solidFill>
                <a:schemeClr val="bg1"/>
              </a:solidFill>
              <a:latin typeface="Century Gothic" panose="020B0502020202020204" pitchFamily="34" charset="0"/>
              <a:ea typeface="DengXian" panose="02010600030101010101" pitchFamily="2" charset="-122"/>
              <a:cs typeface="Calibri" panose="020F0502020204030204" pitchFamily="34" charset="0"/>
            </a:endParaRPr>
          </a:p>
          <a:p>
            <a:pPr marL="342900" indent="-342900">
              <a:buFont typeface="Arial" panose="020B0604020202020204" pitchFamily="34" charset="0"/>
              <a:buChar char="•"/>
            </a:pPr>
            <a:r>
              <a:rPr lang="en-US" sz="2400" dirty="0">
                <a:solidFill>
                  <a:schemeClr val="bg1"/>
                </a:solidFill>
                <a:latin typeface="Century Gothic"/>
                <a:ea typeface="DengXian"/>
                <a:cs typeface="Times New Roman"/>
              </a:rPr>
              <a:t>Coming up next year:</a:t>
            </a:r>
          </a:p>
          <a:p>
            <a:pPr marL="800100" lvl="1" indent="-342900">
              <a:buFont typeface="Wingdings" panose="05000000000000000000" pitchFamily="2" charset="2"/>
              <a:buChar char="ü"/>
            </a:pPr>
            <a:r>
              <a:rPr lang="en-US" sz="2000" dirty="0">
                <a:solidFill>
                  <a:schemeClr val="bg1"/>
                </a:solidFill>
                <a:latin typeface="Century Gothic" panose="020B0502020202020204" pitchFamily="34" charset="0"/>
                <a:ea typeface="DengXian" panose="02010600030101010101" pitchFamily="2" charset="-122"/>
                <a:cs typeface="Calibri" panose="020F0502020204030204" pitchFamily="34" charset="0"/>
              </a:rPr>
              <a:t>Appreciation stations </a:t>
            </a:r>
          </a:p>
          <a:p>
            <a:pPr marL="800100" lvl="1" indent="-342900">
              <a:buFont typeface="Wingdings" panose="05000000000000000000" pitchFamily="2" charset="2"/>
              <a:buChar char="ü"/>
            </a:pPr>
            <a:r>
              <a:rPr lang="en-US" sz="2000" dirty="0">
                <a:solidFill>
                  <a:schemeClr val="bg1"/>
                </a:solidFill>
                <a:latin typeface="Century Gothic" panose="020B0502020202020204" pitchFamily="34" charset="0"/>
                <a:ea typeface="DengXian" panose="02010600030101010101" pitchFamily="2" charset="-122"/>
                <a:cs typeface="Calibri" panose="020F0502020204030204" pitchFamily="34" charset="0"/>
              </a:rPr>
              <a:t>Awards around the year (i.e., great teamwork, student impact, kindness)</a:t>
            </a:r>
          </a:p>
          <a:p>
            <a:pPr marL="800100" lvl="1" indent="-342900">
              <a:buFont typeface="Wingdings" panose="05000000000000000000" pitchFamily="2" charset="2"/>
              <a:buChar char="ü"/>
            </a:pPr>
            <a:endParaRPr lang="en-US" sz="2400" dirty="0">
              <a:solidFill>
                <a:schemeClr val="bg1"/>
              </a:solidFill>
              <a:latin typeface="Century Gothic"/>
              <a:ea typeface="DengXian"/>
              <a:cs typeface="Times New Roman"/>
            </a:endParaRPr>
          </a:p>
          <a:p>
            <a:pPr marL="342900" indent="-342900">
              <a:buFont typeface="Arial" panose="020B0604020202020204" pitchFamily="34" charset="0"/>
              <a:buChar char="•"/>
            </a:pPr>
            <a:r>
              <a:rPr lang="en-US" sz="2400" dirty="0">
                <a:solidFill>
                  <a:schemeClr val="bg1"/>
                </a:solidFill>
                <a:latin typeface="Century Gothic"/>
                <a:ea typeface="DengXian"/>
                <a:cs typeface="Times New Roman"/>
              </a:rPr>
              <a:t>Great Colleges to Work For (Spring 2027)</a:t>
            </a:r>
          </a:p>
          <a:p>
            <a:pPr marL="800100" lvl="1" indent="-342900">
              <a:buFont typeface="Wingdings" panose="05000000000000000000" pitchFamily="2" charset="2"/>
              <a:buChar char="ü"/>
            </a:pPr>
            <a:endParaRPr lang="en-US" sz="2000" dirty="0">
              <a:solidFill>
                <a:schemeClr val="bg1"/>
              </a:solidFill>
              <a:latin typeface="Century Gothic" panose="020B0502020202020204" pitchFamily="34" charset="0"/>
              <a:ea typeface="DengXian" panose="02010600030101010101" pitchFamily="2" charset="-122"/>
              <a:cs typeface="Calibri" panose="020F0502020204030204" pitchFamily="34" charset="0"/>
            </a:endParaRPr>
          </a:p>
        </p:txBody>
      </p:sp>
      <p:sp>
        <p:nvSpPr>
          <p:cNvPr id="7" name="TextBox 6">
            <a:extLst>
              <a:ext uri="{FF2B5EF4-FFF2-40B4-BE49-F238E27FC236}">
                <a16:creationId xmlns:a16="http://schemas.microsoft.com/office/drawing/2014/main" id="{0D4D8C5B-38D9-42D7-ED0E-D624AB0E7EC6}"/>
              </a:ext>
            </a:extLst>
          </p:cNvPr>
          <p:cNvSpPr txBox="1"/>
          <p:nvPr/>
        </p:nvSpPr>
        <p:spPr>
          <a:xfrm rot="16200000">
            <a:off x="-2196164" y="2843122"/>
            <a:ext cx="6657975" cy="1200329"/>
          </a:xfrm>
          <a:prstGeom prst="rect">
            <a:avLst/>
          </a:prstGeom>
          <a:noFill/>
        </p:spPr>
        <p:txBody>
          <a:bodyPr wrap="square" rtlCol="0">
            <a:spAutoFit/>
          </a:bodyPr>
          <a:lstStyle/>
          <a:p>
            <a:pPr algn="ctr"/>
            <a:r>
              <a:rPr lang="en-US" sz="3600" b="1" dirty="0">
                <a:solidFill>
                  <a:srgbClr val="2C6983"/>
                </a:solidFill>
                <a:latin typeface="Century Gothic" panose="020B0502020202020204" pitchFamily="34" charset="0"/>
              </a:rPr>
              <a:t>COLLEGE SUSTAINABILITY ACTION PROJECTS</a:t>
            </a:r>
          </a:p>
        </p:txBody>
      </p:sp>
    </p:spTree>
    <p:custDataLst>
      <p:tags r:id="rId1"/>
    </p:custDataLst>
    <p:extLst>
      <p:ext uri="{BB962C8B-B14F-4D97-AF65-F5344CB8AC3E}">
        <p14:creationId xmlns:p14="http://schemas.microsoft.com/office/powerpoint/2010/main" val="569080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B5B92-DB61-2E21-43D3-A6D49973694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E411C5C-2038-A9F8-62AD-854FE91D0E7C}"/>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CE9F3265-FB68-C1A2-2706-678DC847A80F}"/>
              </a:ext>
            </a:extLst>
          </p:cNvPr>
          <p:cNvSpPr/>
          <p:nvPr/>
        </p:nvSpPr>
        <p:spPr>
          <a:xfrm>
            <a:off x="1564477" y="85726"/>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B799883-1697-A704-B5D6-2EA8D74F3EA3}"/>
              </a:ext>
            </a:extLst>
          </p:cNvPr>
          <p:cNvSpPr txBox="1"/>
          <p:nvPr/>
        </p:nvSpPr>
        <p:spPr>
          <a:xfrm>
            <a:off x="1770373" y="1016054"/>
            <a:ext cx="6999218" cy="5247590"/>
          </a:xfrm>
          <a:prstGeom prst="rect">
            <a:avLst/>
          </a:prstGeom>
          <a:noFill/>
        </p:spPr>
        <p:txBody>
          <a:bodyPr wrap="square" lIns="91440" tIns="45720" rIns="91440" bIns="45720" rtlCol="0" anchor="t">
            <a:spAutoFit/>
          </a:bodyPr>
          <a:lstStyle/>
          <a:p>
            <a:pPr>
              <a:spcAft>
                <a:spcPts val="1200"/>
              </a:spcAft>
            </a:pPr>
            <a:r>
              <a:rPr lang="en-US" sz="2400" b="1" dirty="0">
                <a:solidFill>
                  <a:schemeClr val="bg1"/>
                </a:solidFill>
                <a:latin typeface="Century Gothic"/>
                <a:ea typeface="DengXian"/>
                <a:cs typeface="Times New Roman"/>
              </a:rPr>
              <a:t>Culturally Inclusive Hiring Practices</a:t>
            </a:r>
            <a:endPar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a:p>
            <a:pPr marL="342900" indent="-342900">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Calibri" panose="020F0502020204030204" pitchFamily="34" charset="0"/>
              </a:rPr>
              <a:t>Increased out-of-area candidate travel reimbursements ~ $18K utilized from SP fund</a:t>
            </a:r>
          </a:p>
          <a:p>
            <a:pPr marL="800100" lvl="1" indent="-342900">
              <a:buFont typeface="Wingdings" panose="05000000000000000000" pitchFamily="2" charset="2"/>
              <a:buChar char="ü"/>
            </a:pPr>
            <a:r>
              <a:rPr lang="en-US" sz="2000" dirty="0">
                <a:solidFill>
                  <a:schemeClr val="bg1"/>
                </a:solidFill>
                <a:effectLst/>
                <a:latin typeface="Century Gothic" panose="020B0502020202020204" pitchFamily="34" charset="0"/>
                <a:ea typeface="DengXian" panose="02010600030101010101" pitchFamily="2" charset="-122"/>
                <a:cs typeface="Calibri" panose="020F0502020204030204" pitchFamily="34" charset="0"/>
              </a:rPr>
              <a:t>more funds will be needed next year to support this effort</a:t>
            </a:r>
            <a:br>
              <a:rPr lang="en-US" sz="2000" dirty="0">
                <a:solidFill>
                  <a:schemeClr val="bg1"/>
                </a:solidFill>
                <a:effectLst/>
                <a:latin typeface="Century Gothic" panose="020B0502020202020204" pitchFamily="34" charset="0"/>
                <a:ea typeface="DengXian" panose="02010600030101010101" pitchFamily="2" charset="-122"/>
                <a:cs typeface="Calibri" panose="020F0502020204030204" pitchFamily="34" charset="0"/>
              </a:rPr>
            </a:br>
            <a:endParaRPr lang="en-US" sz="2000" dirty="0">
              <a:solidFill>
                <a:schemeClr val="bg1"/>
              </a:solidFill>
              <a:latin typeface="Century Gothic" panose="020B0502020202020204" pitchFamily="34" charset="0"/>
              <a:ea typeface="DengXian" panose="02010600030101010101" pitchFamily="2" charset="-122"/>
            </a:endParaRPr>
          </a:p>
          <a:p>
            <a:pPr marL="342900" marR="0" lvl="0" indent="-342900">
              <a:spcBef>
                <a:spcPts val="0"/>
              </a:spcBef>
              <a:spcAft>
                <a:spcPts val="1000"/>
              </a:spcAft>
              <a:buFont typeface="Symbol" panose="05050102010706020507" pitchFamily="18" charset="2"/>
              <a:buChar char=""/>
            </a:pPr>
            <a:r>
              <a:rPr lang="en-US" sz="2400" dirty="0">
                <a:solidFill>
                  <a:schemeClr val="bg1"/>
                </a:solidFill>
                <a:latin typeface="Century Gothic" panose="020B0502020202020204" pitchFamily="34" charset="0"/>
                <a:ea typeface="DengXian" panose="02010600030101010101" pitchFamily="2" charset="-122"/>
                <a:cs typeface="Calibri" panose="020F0502020204030204" pitchFamily="34" charset="0"/>
              </a:rPr>
              <a:t>Reviewed, improved, and communicated hiring and selection processes </a:t>
            </a:r>
          </a:p>
          <a:p>
            <a:pPr marL="800100" marR="0" lvl="1" indent="-342900">
              <a:spcBef>
                <a:spcPts val="0"/>
              </a:spcBef>
              <a:spcAft>
                <a:spcPts val="1000"/>
              </a:spcAft>
              <a:buFont typeface="Wingdings" panose="05000000000000000000" pitchFamily="2" charset="2"/>
              <a:buChar char="ü"/>
            </a:pPr>
            <a:r>
              <a:rPr lang="en-US" sz="2000" dirty="0">
                <a:solidFill>
                  <a:schemeClr val="bg1"/>
                </a:solidFill>
                <a:latin typeface="Century Gothic" panose="020B0502020202020204" pitchFamily="34" charset="0"/>
                <a:ea typeface="DengXian" panose="02010600030101010101" pitchFamily="2" charset="-122"/>
                <a:cs typeface="Calibri" panose="020F0502020204030204" pitchFamily="34" charset="0"/>
              </a:rPr>
              <a:t>hiring instructions, culturally responsive training/practices, and just-in-time communications </a:t>
            </a:r>
          </a:p>
          <a:p>
            <a:pPr marL="800100" marR="0" lvl="1" indent="-342900">
              <a:spcBef>
                <a:spcPts val="0"/>
              </a:spcBef>
              <a:spcAft>
                <a:spcPts val="1000"/>
              </a:spcAft>
              <a:buFont typeface="Wingdings" panose="05000000000000000000" pitchFamily="2" charset="2"/>
              <a:buChar char="ü"/>
            </a:pPr>
            <a:r>
              <a:rPr lang="en-US" sz="2000" dirty="0">
                <a:solidFill>
                  <a:schemeClr val="bg1"/>
                </a:solidFill>
                <a:latin typeface="Century Gothic" panose="020B0502020202020204" pitchFamily="34" charset="0"/>
                <a:ea typeface="DengXian" panose="02010600030101010101" pitchFamily="2" charset="-122"/>
                <a:cs typeface="Calibri" panose="020F0502020204030204" pitchFamily="34" charset="0"/>
              </a:rPr>
              <a:t>more equitable recruitment practices aimed at stronger, more diverse candidate pools</a:t>
            </a:r>
          </a:p>
          <a:p>
            <a:pPr marL="800100" marR="0" lvl="1" indent="-342900">
              <a:spcBef>
                <a:spcPts val="0"/>
              </a:spcBef>
              <a:spcAft>
                <a:spcPts val="1000"/>
              </a:spcAft>
              <a:buFont typeface="Wingdings" panose="05000000000000000000" pitchFamily="2" charset="2"/>
              <a:buChar char="ü"/>
            </a:pPr>
            <a:r>
              <a:rPr lang="en-US" sz="2000" dirty="0">
                <a:solidFill>
                  <a:schemeClr val="bg1"/>
                </a:solidFill>
                <a:latin typeface="Century Gothic" panose="020B0502020202020204" pitchFamily="34" charset="0"/>
                <a:ea typeface="DengXian" panose="02010600030101010101" pitchFamily="2" charset="-122"/>
                <a:cs typeface="Calibri" panose="020F0502020204030204" pitchFamily="34" charset="0"/>
              </a:rPr>
              <a:t>focused recruitment advertising costs</a:t>
            </a:r>
          </a:p>
        </p:txBody>
      </p:sp>
      <p:sp>
        <p:nvSpPr>
          <p:cNvPr id="7" name="TextBox 6">
            <a:extLst>
              <a:ext uri="{FF2B5EF4-FFF2-40B4-BE49-F238E27FC236}">
                <a16:creationId xmlns:a16="http://schemas.microsoft.com/office/drawing/2014/main" id="{0D4D8C5B-38D9-42D7-ED0E-D624AB0E7EC6}"/>
              </a:ext>
            </a:extLst>
          </p:cNvPr>
          <p:cNvSpPr txBox="1"/>
          <p:nvPr/>
        </p:nvSpPr>
        <p:spPr>
          <a:xfrm rot="16200000">
            <a:off x="-2196164" y="2843122"/>
            <a:ext cx="6657975" cy="1200329"/>
          </a:xfrm>
          <a:prstGeom prst="rect">
            <a:avLst/>
          </a:prstGeom>
          <a:noFill/>
        </p:spPr>
        <p:txBody>
          <a:bodyPr wrap="square" rtlCol="0">
            <a:spAutoFit/>
          </a:bodyPr>
          <a:lstStyle/>
          <a:p>
            <a:pPr algn="ctr"/>
            <a:r>
              <a:rPr lang="en-US" sz="3600" b="1" dirty="0">
                <a:solidFill>
                  <a:srgbClr val="2C6983"/>
                </a:solidFill>
                <a:latin typeface="Century Gothic" panose="020B0502020202020204" pitchFamily="34" charset="0"/>
              </a:rPr>
              <a:t>COLLEGE SUSTAINABILITY ACTION PROJECTS</a:t>
            </a:r>
          </a:p>
        </p:txBody>
      </p:sp>
    </p:spTree>
    <p:custDataLst>
      <p:tags r:id="rId1"/>
    </p:custDataLst>
    <p:extLst>
      <p:ext uri="{BB962C8B-B14F-4D97-AF65-F5344CB8AC3E}">
        <p14:creationId xmlns:p14="http://schemas.microsoft.com/office/powerpoint/2010/main" val="4092516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1553441" y="3120480"/>
            <a:ext cx="5829301" cy="769441"/>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THANK YOU!</a:t>
            </a:r>
          </a:p>
        </p:txBody>
      </p:sp>
      <p:sp>
        <p:nvSpPr>
          <p:cNvPr id="9" name="TextBox 8">
            <a:extLst>
              <a:ext uri="{FF2B5EF4-FFF2-40B4-BE49-F238E27FC236}">
                <a16:creationId xmlns:a16="http://schemas.microsoft.com/office/drawing/2014/main" id="{6ED01FC0-D7C9-4472-A0BE-EF6888CD419B}"/>
              </a:ext>
            </a:extLst>
          </p:cNvPr>
          <p:cNvSpPr txBox="1"/>
          <p:nvPr/>
        </p:nvSpPr>
        <p:spPr>
          <a:xfrm>
            <a:off x="1854630" y="2397948"/>
            <a:ext cx="6999218" cy="2062103"/>
          </a:xfrm>
          <a:prstGeom prst="rect">
            <a:avLst/>
          </a:prstGeom>
          <a:noFill/>
        </p:spPr>
        <p:txBody>
          <a:bodyPr wrap="square" rtlCol="0">
            <a:spAutoFit/>
          </a:bodyPr>
          <a:lstStyle/>
          <a:p>
            <a:pPr algn="ctr"/>
            <a:r>
              <a:rPr lang="en-US" sz="32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Thank you!</a:t>
            </a:r>
          </a:p>
          <a:p>
            <a:pPr algn="ctr"/>
            <a:endParaRPr lang="en-US" sz="32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32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Questions?</a:t>
            </a:r>
            <a:endParaRPr lang="en-US" sz="32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a:p>
            <a:pPr algn="ctr"/>
            <a:endParaRPr lang="en-US" sz="32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p:txBody>
      </p:sp>
    </p:spTree>
    <p:custDataLst>
      <p:tags r:id="rId1"/>
    </p:custDataLst>
    <p:extLst>
      <p:ext uri="{BB962C8B-B14F-4D97-AF65-F5344CB8AC3E}">
        <p14:creationId xmlns:p14="http://schemas.microsoft.com/office/powerpoint/2010/main" val="3974001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fade">
                                      <p:cBhvr>
                                        <p:cTn id="10"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834861" y="2627693"/>
            <a:ext cx="4185260" cy="1107996"/>
          </a:xfrm>
          <a:prstGeom prst="rect">
            <a:avLst/>
          </a:prstGeom>
          <a:noFill/>
        </p:spPr>
        <p:txBody>
          <a:bodyPr wrap="square" rtlCol="0">
            <a:spAutoFit/>
          </a:bodyPr>
          <a:lstStyle/>
          <a:p>
            <a:pPr algn="ctr"/>
            <a:r>
              <a:rPr lang="en-US" sz="6600" b="1" dirty="0">
                <a:solidFill>
                  <a:srgbClr val="2C6983"/>
                </a:solidFill>
                <a:latin typeface="Century Gothic" panose="020B0502020202020204" pitchFamily="34" charset="0"/>
              </a:rPr>
              <a:t>GOAL</a:t>
            </a:r>
            <a:endParaRPr lang="en-US" sz="5400" b="1" dirty="0">
              <a:solidFill>
                <a:srgbClr val="2C6983"/>
              </a:solidFill>
              <a:latin typeface="Century Gothic" panose="020B0502020202020204" pitchFamily="34" charset="0"/>
            </a:endParaRPr>
          </a:p>
        </p:txBody>
      </p:sp>
      <p:sp>
        <p:nvSpPr>
          <p:cNvPr id="9" name="TextBox 8">
            <a:extLst>
              <a:ext uri="{FF2B5EF4-FFF2-40B4-BE49-F238E27FC236}">
                <a16:creationId xmlns:a16="http://schemas.microsoft.com/office/drawing/2014/main" id="{6ED01FC0-D7C9-4472-A0BE-EF6888CD419B}"/>
              </a:ext>
            </a:extLst>
          </p:cNvPr>
          <p:cNvSpPr txBox="1"/>
          <p:nvPr/>
        </p:nvSpPr>
        <p:spPr>
          <a:xfrm>
            <a:off x="1811767" y="1089061"/>
            <a:ext cx="7215692" cy="4893647"/>
          </a:xfrm>
          <a:prstGeom prst="rect">
            <a:avLst/>
          </a:prstGeom>
          <a:noFill/>
        </p:spPr>
        <p:txBody>
          <a:bodyPr wrap="square" rtlCol="0">
            <a:spAutoFit/>
          </a:bodyPr>
          <a:lstStyle/>
          <a:p>
            <a:r>
              <a:rPr lang="en-US" sz="2400" b="1" dirty="0">
                <a:solidFill>
                  <a:schemeClr val="bg1"/>
                </a:solidFill>
                <a:latin typeface="Century Gothic" panose="020B0502020202020204" pitchFamily="34" charset="0"/>
              </a:rPr>
              <a:t>College Sustainability Goal</a:t>
            </a:r>
          </a:p>
          <a:p>
            <a:endParaRPr lang="en-US" sz="2400" dirty="0">
              <a:solidFill>
                <a:schemeClr val="bg1"/>
              </a:solidFill>
              <a:latin typeface="Century Gothic" panose="020B0502020202020204" pitchFamily="34" charset="0"/>
            </a:endParaRPr>
          </a:p>
          <a:p>
            <a:r>
              <a:rPr lang="en-US" sz="2400" dirty="0">
                <a:solidFill>
                  <a:schemeClr val="bg1"/>
                </a:solidFill>
                <a:latin typeface="Century Gothic" panose="020B0502020202020204" pitchFamily="34" charset="0"/>
              </a:rPr>
              <a:t>COCC creates processes and systems to foster high-quality and operationally sustainable work, learning, and natural environments.</a:t>
            </a:r>
          </a:p>
          <a:p>
            <a:endParaRPr lang="en-US" sz="2400" dirty="0">
              <a:solidFill>
                <a:schemeClr val="bg1"/>
              </a:solidFill>
              <a:latin typeface="Century Gothic" panose="020B0502020202020204" pitchFamily="34" charset="0"/>
            </a:endParaRPr>
          </a:p>
          <a:p>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marL="342900" indent="-342900">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President’s Climate Leadership Commitment</a:t>
            </a:r>
          </a:p>
          <a:p>
            <a:pPr marL="342900" indent="-342900">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Turnover Rate</a:t>
            </a:r>
          </a:p>
          <a:p>
            <a:pPr marL="342900" indent="-342900">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Awards, Recognitions, Celebrations and Professional Development</a:t>
            </a:r>
          </a:p>
          <a:p>
            <a:pPr algn="ctr"/>
            <a:endParaRPr lang="en-US" sz="2400" dirty="0">
              <a:solidFill>
                <a:schemeClr val="bg1"/>
              </a:solidFill>
              <a:latin typeface="Century Gothic" panose="020B0502020202020204" pitchFamily="34" charset="0"/>
            </a:endParaRPr>
          </a:p>
        </p:txBody>
      </p:sp>
    </p:spTree>
    <p:custDataLst>
      <p:tags r:id="rId1"/>
    </p:custDataLst>
    <p:extLst>
      <p:ext uri="{BB962C8B-B14F-4D97-AF65-F5344CB8AC3E}">
        <p14:creationId xmlns:p14="http://schemas.microsoft.com/office/powerpoint/2010/main" val="195410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1835052" y="2946266"/>
            <a:ext cx="6347012" cy="830997"/>
          </a:xfrm>
          <a:prstGeom prst="rect">
            <a:avLst/>
          </a:prstGeom>
          <a:noFill/>
        </p:spPr>
        <p:txBody>
          <a:bodyPr wrap="square" rtlCol="0">
            <a:spAutoFit/>
          </a:bodyPr>
          <a:lstStyle/>
          <a:p>
            <a:pPr algn="ctr"/>
            <a:r>
              <a:rPr lang="en-US" sz="4800" b="1" dirty="0">
                <a:solidFill>
                  <a:srgbClr val="2C6983"/>
                </a:solidFill>
                <a:latin typeface="Century Gothic" panose="020B0502020202020204" pitchFamily="34" charset="0"/>
              </a:rPr>
              <a:t>ACTION PROJECTS</a:t>
            </a:r>
            <a:endParaRPr lang="en-US" sz="4000" b="1" dirty="0">
              <a:solidFill>
                <a:srgbClr val="2C6983"/>
              </a:solidFill>
              <a:latin typeface="Century Gothic" panose="020B0502020202020204" pitchFamily="34" charset="0"/>
            </a:endParaRPr>
          </a:p>
        </p:txBody>
      </p:sp>
      <p:sp>
        <p:nvSpPr>
          <p:cNvPr id="9" name="TextBox 8">
            <a:extLst>
              <a:ext uri="{FF2B5EF4-FFF2-40B4-BE49-F238E27FC236}">
                <a16:creationId xmlns:a16="http://schemas.microsoft.com/office/drawing/2014/main" id="{6ED01FC0-D7C9-4472-A0BE-EF6888CD419B}"/>
              </a:ext>
            </a:extLst>
          </p:cNvPr>
          <p:cNvSpPr txBox="1"/>
          <p:nvPr/>
        </p:nvSpPr>
        <p:spPr>
          <a:xfrm>
            <a:off x="1839368" y="1682554"/>
            <a:ext cx="7219217" cy="3318857"/>
          </a:xfrm>
          <a:prstGeom prst="rect">
            <a:avLst/>
          </a:prstGeom>
          <a:noFill/>
        </p:spPr>
        <p:txBody>
          <a:bodyPr wrap="square" rtlCol="0">
            <a:spAutoFit/>
          </a:bodyPr>
          <a:lstStyle/>
          <a:p>
            <a:pPr marL="342900" indent="-342900">
              <a:spcAft>
                <a:spcPts val="1000"/>
              </a:spcAft>
              <a:buFont typeface="Arial" panose="020B0604020202020204" pitchFamily="34" charset="0"/>
              <a:buChar char="•"/>
            </a:pPr>
            <a:r>
              <a:rPr lang="en-US" sz="2400" dirty="0">
                <a:solidFill>
                  <a:schemeClr val="bg1"/>
                </a:solidFill>
                <a:effectLst/>
                <a:latin typeface="Century Gothic" panose="020B0502020202020204" pitchFamily="34" charset="0"/>
              </a:rPr>
              <a:t>Facilities Master Planning</a:t>
            </a: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marL="342900" indent="-342900">
              <a:spcAft>
                <a:spcPts val="1000"/>
              </a:spcAft>
              <a:buFont typeface="Arial" panose="020B0604020202020204" pitchFamily="34" charset="0"/>
              <a:buChar char="•"/>
            </a:pPr>
            <a:r>
              <a:rPr lang="en-US" sz="2400" dirty="0">
                <a:solidFill>
                  <a:schemeClr val="bg1"/>
                </a:solidFill>
                <a:latin typeface="Century Gothic" panose="020B0502020202020204" pitchFamily="34" charset="0"/>
              </a:rPr>
              <a:t>President’s Climate Leadership Commitment</a:t>
            </a:r>
            <a:endParaRPr lang="en-US" sz="2400" dirty="0">
              <a:solidFill>
                <a:schemeClr val="bg1"/>
              </a:solidFill>
              <a:effectLst/>
              <a:latin typeface="Century Gothic" panose="020B0502020202020204" pitchFamily="34" charset="0"/>
            </a:endParaRPr>
          </a:p>
          <a:p>
            <a:pPr marL="342900" indent="-342900">
              <a:spcAft>
                <a:spcPts val="1000"/>
              </a:spcAft>
              <a:buFont typeface="Arial" panose="020B0604020202020204" pitchFamily="34" charset="0"/>
              <a:buChar char="•"/>
            </a:pPr>
            <a:r>
              <a:rPr lang="en-US" sz="2400" dirty="0">
                <a:solidFill>
                  <a:schemeClr val="bg1"/>
                </a:solidFill>
                <a:effectLst/>
                <a:latin typeface="Century Gothic" panose="020B0502020202020204" pitchFamily="34" charset="0"/>
              </a:rPr>
              <a:t>Upgrade Business Operations</a:t>
            </a:r>
          </a:p>
          <a:p>
            <a:pPr marL="342900" indent="-342900">
              <a:spcAft>
                <a:spcPts val="1000"/>
              </a:spcAft>
              <a:buFont typeface="Arial" panose="020B0604020202020204" pitchFamily="34" charset="0"/>
              <a:buChar char="•"/>
            </a:pPr>
            <a:r>
              <a:rPr lang="en-US" sz="2400" dirty="0">
                <a:solidFill>
                  <a:schemeClr val="bg1"/>
                </a:solidFill>
                <a:effectLst/>
                <a:latin typeface="Century Gothic" panose="020B0502020202020204" pitchFamily="34" charset="0"/>
              </a:rPr>
              <a:t>Employee Awards, Recognitions, Celebrations, and Professional Development</a:t>
            </a:r>
          </a:p>
          <a:p>
            <a:pPr marL="342900" indent="-342900">
              <a:spcAft>
                <a:spcPts val="1000"/>
              </a:spcAft>
              <a:buFont typeface="Arial" panose="020B0604020202020204" pitchFamily="34" charset="0"/>
              <a:buChar char="•"/>
            </a:pPr>
            <a:r>
              <a:rPr lang="en-US" sz="2400" dirty="0">
                <a:solidFill>
                  <a:schemeClr val="bg1"/>
                </a:solidFill>
                <a:latin typeface="Century Gothic" panose="020B0502020202020204" pitchFamily="34" charset="0"/>
              </a:rPr>
              <a:t>Culturally Inclusive Hiring Practices</a:t>
            </a:r>
            <a:endParaRPr lang="en-US" sz="2400" dirty="0">
              <a:solidFill>
                <a:schemeClr val="bg1"/>
              </a:solidFill>
              <a:effectLst/>
              <a:latin typeface="Century Gothic" panose="020B0502020202020204" pitchFamily="34" charset="0"/>
            </a:endParaRPr>
          </a:p>
          <a:p>
            <a:pPr algn="ctr"/>
            <a:endParaRPr lang="en-US" sz="2400" dirty="0"/>
          </a:p>
        </p:txBody>
      </p:sp>
    </p:spTree>
    <p:custDataLst>
      <p:tags r:id="rId1"/>
    </p:custDataLst>
    <p:extLst>
      <p:ext uri="{BB962C8B-B14F-4D97-AF65-F5344CB8AC3E}">
        <p14:creationId xmlns:p14="http://schemas.microsoft.com/office/powerpoint/2010/main" val="408569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6ED01FC0-D7C9-4472-A0BE-EF6888CD419B}"/>
              </a:ext>
            </a:extLst>
          </p:cNvPr>
          <p:cNvSpPr txBox="1"/>
          <p:nvPr/>
        </p:nvSpPr>
        <p:spPr>
          <a:xfrm>
            <a:off x="1854630" y="858276"/>
            <a:ext cx="6999218" cy="5704126"/>
          </a:xfrm>
          <a:prstGeom prst="rect">
            <a:avLst/>
          </a:prstGeom>
          <a:noFill/>
        </p:spPr>
        <p:txBody>
          <a:bodyPr wrap="square" rtlCol="0">
            <a:spAutoFit/>
          </a:bodyPr>
          <a:lstStyle/>
          <a:p>
            <a:pP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Facilities Master Planning Team</a:t>
            </a:r>
            <a:endPar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a:p>
            <a:pPr marL="342900" indent="-342900">
              <a:spcAft>
                <a:spcPts val="10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Building advocate program continues</a:t>
            </a:r>
          </a:p>
          <a:p>
            <a:pPr marL="342900" indent="-342900">
              <a:spcAft>
                <a:spcPts val="10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3D models of the architectural designs and building layouts continues</a:t>
            </a:r>
          </a:p>
          <a:p>
            <a:pPr marL="342900" indent="-342900">
              <a:spcAft>
                <a:spcPts val="10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Campus-wide input – sustainability, faculty, staff, students - all campuses</a:t>
            </a:r>
          </a:p>
          <a:p>
            <a:pPr marL="342900" indent="-342900">
              <a:spcAft>
                <a:spcPts val="10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Space utilization assessment</a:t>
            </a:r>
          </a:p>
          <a:p>
            <a:pPr marL="342900" indent="-342900">
              <a:spcAft>
                <a:spcPts val="10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Building quality assessments</a:t>
            </a:r>
          </a:p>
          <a:p>
            <a:pPr marL="342900" indent="-342900">
              <a:spcAft>
                <a:spcPts val="10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Deferred maintenance evaluation</a:t>
            </a:r>
          </a:p>
          <a:p>
            <a:pPr marL="342900" indent="-342900">
              <a:spcAft>
                <a:spcPts val="1000"/>
              </a:spcAft>
              <a:buFont typeface="Arial" panose="020B0604020202020204" pitchFamily="34" charset="0"/>
              <a:buChar char="•"/>
            </a:pP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Facility master planning options</a:t>
            </a:r>
          </a:p>
          <a:p>
            <a:pPr marL="342900" indent="-342900">
              <a:spcAft>
                <a:spcPts val="1000"/>
              </a:spcAft>
              <a:buFont typeface="Arial" panose="020B0604020202020204" pitchFamily="34" charset="0"/>
              <a:buChar char="•"/>
            </a:pP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spcAft>
                <a:spcPts val="1200"/>
              </a:spcAft>
            </a:pPr>
            <a:endPar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p:txBody>
      </p:sp>
      <p:sp>
        <p:nvSpPr>
          <p:cNvPr id="7" name="TextBox 6">
            <a:extLst>
              <a:ext uri="{FF2B5EF4-FFF2-40B4-BE49-F238E27FC236}">
                <a16:creationId xmlns:a16="http://schemas.microsoft.com/office/drawing/2014/main" id="{06C150C6-E3D1-48A7-8B13-F86891BF03A1}"/>
              </a:ext>
            </a:extLst>
          </p:cNvPr>
          <p:cNvSpPr txBox="1"/>
          <p:nvPr/>
        </p:nvSpPr>
        <p:spPr>
          <a:xfrm rot="16200000">
            <a:off x="-2214094" y="2843122"/>
            <a:ext cx="6657975" cy="1200329"/>
          </a:xfrm>
          <a:prstGeom prst="rect">
            <a:avLst/>
          </a:prstGeom>
          <a:noFill/>
        </p:spPr>
        <p:txBody>
          <a:bodyPr wrap="square" rtlCol="0">
            <a:spAutoFit/>
          </a:bodyPr>
          <a:lstStyle/>
          <a:p>
            <a:pPr algn="ctr"/>
            <a:r>
              <a:rPr lang="en-US" sz="3600" b="1">
                <a:solidFill>
                  <a:srgbClr val="2C6983"/>
                </a:solidFill>
                <a:latin typeface="Century Gothic" panose="020B0502020202020204" pitchFamily="34" charset="0"/>
              </a:rPr>
              <a:t>COLLEGE SUSTAINABILITY ACTION PROJECTS</a:t>
            </a:r>
          </a:p>
        </p:txBody>
      </p:sp>
    </p:spTree>
    <p:custDataLst>
      <p:tags r:id="rId1"/>
    </p:custDataLst>
    <p:extLst>
      <p:ext uri="{BB962C8B-B14F-4D97-AF65-F5344CB8AC3E}">
        <p14:creationId xmlns:p14="http://schemas.microsoft.com/office/powerpoint/2010/main" val="301050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3994" y="-4376"/>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6C150C6-E3D1-48A7-8B13-F86891BF03A1}"/>
              </a:ext>
            </a:extLst>
          </p:cNvPr>
          <p:cNvSpPr txBox="1"/>
          <p:nvPr/>
        </p:nvSpPr>
        <p:spPr>
          <a:xfrm rot="16200000">
            <a:off x="-2205129" y="2843122"/>
            <a:ext cx="6657975" cy="1200329"/>
          </a:xfrm>
          <a:prstGeom prst="rect">
            <a:avLst/>
          </a:prstGeom>
          <a:noFill/>
        </p:spPr>
        <p:txBody>
          <a:bodyPr wrap="square" rtlCol="0">
            <a:spAutoFit/>
          </a:bodyPr>
          <a:lstStyle/>
          <a:p>
            <a:pPr algn="ctr"/>
            <a:r>
              <a:rPr lang="en-US" sz="3600" b="1" dirty="0">
                <a:solidFill>
                  <a:srgbClr val="2C6983"/>
                </a:solidFill>
                <a:latin typeface="Century Gothic" panose="020B0502020202020204" pitchFamily="34" charset="0"/>
              </a:rPr>
              <a:t>COLLEGE SUSTAINABILITY ACTION PROJECTS</a:t>
            </a:r>
          </a:p>
        </p:txBody>
      </p:sp>
      <p:graphicFrame>
        <p:nvGraphicFramePr>
          <p:cNvPr id="30" name="Content Placeholder 6">
            <a:extLst>
              <a:ext uri="{FF2B5EF4-FFF2-40B4-BE49-F238E27FC236}">
                <a16:creationId xmlns:a16="http://schemas.microsoft.com/office/drawing/2014/main" id="{121270C1-0865-4FB9-903F-4B86C1F8DADD}"/>
              </a:ext>
            </a:extLst>
          </p:cNvPr>
          <p:cNvGraphicFramePr>
            <a:graphicFrameLocks/>
          </p:cNvGraphicFramePr>
          <p:nvPr>
            <p:extLst>
              <p:ext uri="{D42A27DB-BD31-4B8C-83A1-F6EECF244321}">
                <p14:modId xmlns:p14="http://schemas.microsoft.com/office/powerpoint/2010/main" val="2336584286"/>
              </p:ext>
            </p:extLst>
          </p:nvPr>
        </p:nvGraphicFramePr>
        <p:xfrm>
          <a:off x="1742569" y="3178878"/>
          <a:ext cx="7260990" cy="12748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1" name="TextBox 30">
            <a:extLst>
              <a:ext uri="{FF2B5EF4-FFF2-40B4-BE49-F238E27FC236}">
                <a16:creationId xmlns:a16="http://schemas.microsoft.com/office/drawing/2014/main" id="{9B432C34-BFCF-4AF0-B774-D29BC33DF3F1}"/>
              </a:ext>
            </a:extLst>
          </p:cNvPr>
          <p:cNvSpPr txBox="1"/>
          <p:nvPr/>
        </p:nvSpPr>
        <p:spPr>
          <a:xfrm>
            <a:off x="1726518" y="4161622"/>
            <a:ext cx="1328495" cy="1015663"/>
          </a:xfrm>
          <a:prstGeom prst="rect">
            <a:avLst/>
          </a:prstGeom>
          <a:noFill/>
        </p:spPr>
        <p:txBody>
          <a:bodyPr wrap="square" rtlCol="0">
            <a:spAutoFit/>
          </a:bodyPr>
          <a:lstStyle/>
          <a:p>
            <a:pPr algn="ctr" defTabSz="914400">
              <a:defRPr/>
            </a:pPr>
            <a:r>
              <a:rPr lang="en-US" sz="1200" dirty="0">
                <a:solidFill>
                  <a:schemeClr val="bg1"/>
                </a:solidFill>
                <a:latin typeface="Arial" panose="020B0604020202020204"/>
              </a:rPr>
              <a:t>Project Planning &amp; Space Utilization Baseline Assessment</a:t>
            </a:r>
          </a:p>
        </p:txBody>
      </p:sp>
      <p:grpSp>
        <p:nvGrpSpPr>
          <p:cNvPr id="2" name="Group 1">
            <a:extLst>
              <a:ext uri="{FF2B5EF4-FFF2-40B4-BE49-F238E27FC236}">
                <a16:creationId xmlns:a16="http://schemas.microsoft.com/office/drawing/2014/main" id="{92061AAB-D860-4789-93EB-4A9F7B555B69}"/>
              </a:ext>
            </a:extLst>
          </p:cNvPr>
          <p:cNvGrpSpPr/>
          <p:nvPr/>
        </p:nvGrpSpPr>
        <p:grpSpPr>
          <a:xfrm>
            <a:off x="2048519" y="1684945"/>
            <a:ext cx="844733" cy="1736140"/>
            <a:chOff x="2069874" y="1720539"/>
            <a:chExt cx="844733" cy="1736140"/>
          </a:xfrm>
        </p:grpSpPr>
        <p:grpSp>
          <p:nvGrpSpPr>
            <p:cNvPr id="32" name="Group 31">
              <a:extLst>
                <a:ext uri="{FF2B5EF4-FFF2-40B4-BE49-F238E27FC236}">
                  <a16:creationId xmlns:a16="http://schemas.microsoft.com/office/drawing/2014/main" id="{A85D0F80-D8FD-423F-AC99-032C39962928}"/>
                </a:ext>
              </a:extLst>
            </p:cNvPr>
            <p:cNvGrpSpPr/>
            <p:nvPr/>
          </p:nvGrpSpPr>
          <p:grpSpPr>
            <a:xfrm>
              <a:off x="2069874" y="1720539"/>
              <a:ext cx="844733" cy="1736140"/>
              <a:chOff x="1623525" y="1625367"/>
              <a:chExt cx="844733" cy="1736140"/>
            </a:xfrm>
            <a:solidFill>
              <a:schemeClr val="bg1"/>
            </a:solidFill>
          </p:grpSpPr>
          <p:cxnSp>
            <p:nvCxnSpPr>
              <p:cNvPr id="33" name="Straight Connector 32">
                <a:extLst>
                  <a:ext uri="{FF2B5EF4-FFF2-40B4-BE49-F238E27FC236}">
                    <a16:creationId xmlns:a16="http://schemas.microsoft.com/office/drawing/2014/main" id="{1D46F430-0B8C-4D4E-952A-06AAB5A4B248}"/>
                  </a:ext>
                </a:extLst>
              </p:cNvPr>
              <p:cNvCxnSpPr>
                <a:cxnSpLocks/>
              </p:cNvCxnSpPr>
              <p:nvPr/>
            </p:nvCxnSpPr>
            <p:spPr>
              <a:xfrm flipV="1">
                <a:off x="2046514" y="2516774"/>
                <a:ext cx="0" cy="844733"/>
              </a:xfrm>
              <a:prstGeom prst="line">
                <a:avLst/>
              </a:prstGeom>
              <a:grpFill/>
              <a:ln w="28575" cap="flat" cmpd="sng" algn="ctr">
                <a:solidFill>
                  <a:schemeClr val="bg1"/>
                </a:solidFill>
                <a:prstDash val="dash"/>
                <a:miter lim="800000"/>
              </a:ln>
              <a:effectLst/>
            </p:spPr>
          </p:cxnSp>
          <p:sp>
            <p:nvSpPr>
              <p:cNvPr id="34" name="Oval 33">
                <a:extLst>
                  <a:ext uri="{FF2B5EF4-FFF2-40B4-BE49-F238E27FC236}">
                    <a16:creationId xmlns:a16="http://schemas.microsoft.com/office/drawing/2014/main" id="{C6E825A1-15C5-46C3-B493-037324540F4F}"/>
                  </a:ext>
                </a:extLst>
              </p:cNvPr>
              <p:cNvSpPr/>
              <p:nvPr/>
            </p:nvSpPr>
            <p:spPr>
              <a:xfrm>
                <a:off x="1623525" y="1625367"/>
                <a:ext cx="844733" cy="844733"/>
              </a:xfrm>
              <a:prstGeom prst="ellipse">
                <a:avLst/>
              </a:prstGeom>
              <a:grpFill/>
              <a:ln w="1270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pic>
          <p:nvPicPr>
            <p:cNvPr id="47" name="Graphic 46" descr="Lightbulb and gear with solid fill">
              <a:extLst>
                <a:ext uri="{FF2B5EF4-FFF2-40B4-BE49-F238E27FC236}">
                  <a16:creationId xmlns:a16="http://schemas.microsoft.com/office/drawing/2014/main" id="{FEFCF62E-8B27-4940-A218-33A043574C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55300" y="1800005"/>
              <a:ext cx="685800" cy="685800"/>
            </a:xfrm>
            <a:prstGeom prst="rect">
              <a:avLst/>
            </a:prstGeom>
          </p:spPr>
        </p:pic>
      </p:grpSp>
      <p:sp>
        <p:nvSpPr>
          <p:cNvPr id="48" name="TextBox 47">
            <a:extLst>
              <a:ext uri="{FF2B5EF4-FFF2-40B4-BE49-F238E27FC236}">
                <a16:creationId xmlns:a16="http://schemas.microsoft.com/office/drawing/2014/main" id="{10EB980A-7B50-4ACC-A29B-0F65B8329546}"/>
              </a:ext>
            </a:extLst>
          </p:cNvPr>
          <p:cNvSpPr txBox="1"/>
          <p:nvPr/>
        </p:nvSpPr>
        <p:spPr>
          <a:xfrm>
            <a:off x="4604968" y="4189615"/>
            <a:ext cx="13474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a:ln>
                  <a:noFill/>
                </a:ln>
                <a:solidFill>
                  <a:schemeClr val="bg1"/>
                </a:solidFill>
                <a:effectLst/>
                <a:uLnTx/>
                <a:uFillTx/>
                <a:latin typeface="Arial" panose="020B0604020202020204"/>
                <a:ea typeface="+mn-ea"/>
                <a:cs typeface="+mn-cs"/>
              </a:rPr>
              <a:t>Comprehensive Campus Facilities Plan Developed</a:t>
            </a:r>
          </a:p>
        </p:txBody>
      </p:sp>
      <p:sp>
        <p:nvSpPr>
          <p:cNvPr id="49" name="TextBox 48">
            <a:extLst>
              <a:ext uri="{FF2B5EF4-FFF2-40B4-BE49-F238E27FC236}">
                <a16:creationId xmlns:a16="http://schemas.microsoft.com/office/drawing/2014/main" id="{50FEF464-B0F7-4795-9BD5-9FCDEA345FD2}"/>
              </a:ext>
            </a:extLst>
          </p:cNvPr>
          <p:cNvSpPr txBox="1"/>
          <p:nvPr/>
        </p:nvSpPr>
        <p:spPr>
          <a:xfrm>
            <a:off x="6101398" y="2783909"/>
            <a:ext cx="134747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a:ln>
                  <a:noFill/>
                </a:ln>
                <a:solidFill>
                  <a:schemeClr val="bg1"/>
                </a:solidFill>
                <a:effectLst/>
                <a:uLnTx/>
                <a:uFillTx/>
                <a:latin typeface="Arial" panose="020B0604020202020204"/>
                <a:ea typeface="+mn-ea"/>
                <a:cs typeface="+mn-cs"/>
              </a:rPr>
              <a:t>Approval, Road Mapping &amp; Planning</a:t>
            </a:r>
          </a:p>
        </p:txBody>
      </p:sp>
      <p:sp>
        <p:nvSpPr>
          <p:cNvPr id="50" name="TextBox 49">
            <a:extLst>
              <a:ext uri="{FF2B5EF4-FFF2-40B4-BE49-F238E27FC236}">
                <a16:creationId xmlns:a16="http://schemas.microsoft.com/office/drawing/2014/main" id="{C010A4E6-56C5-43C0-A60D-E6C8EC4EDC24}"/>
              </a:ext>
            </a:extLst>
          </p:cNvPr>
          <p:cNvSpPr txBox="1"/>
          <p:nvPr/>
        </p:nvSpPr>
        <p:spPr>
          <a:xfrm>
            <a:off x="7460451" y="4188749"/>
            <a:ext cx="134747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a:ln>
                  <a:noFill/>
                </a:ln>
                <a:solidFill>
                  <a:schemeClr val="bg1"/>
                </a:solidFill>
                <a:effectLst/>
                <a:uLnTx/>
                <a:uFillTx/>
                <a:latin typeface="Arial" panose="020B0604020202020204"/>
                <a:ea typeface="+mn-ea"/>
                <a:cs typeface="+mn-cs"/>
              </a:rPr>
              <a:t>Facilities Master Plan &amp; Implementation Strategy Finalized</a:t>
            </a:r>
          </a:p>
        </p:txBody>
      </p:sp>
      <p:sp>
        <p:nvSpPr>
          <p:cNvPr id="51" name="TextBox 50">
            <a:extLst>
              <a:ext uri="{FF2B5EF4-FFF2-40B4-BE49-F238E27FC236}">
                <a16:creationId xmlns:a16="http://schemas.microsoft.com/office/drawing/2014/main" id="{723946C6-030D-4A52-A36C-09506B47E247}"/>
              </a:ext>
            </a:extLst>
          </p:cNvPr>
          <p:cNvSpPr txBox="1"/>
          <p:nvPr/>
        </p:nvSpPr>
        <p:spPr>
          <a:xfrm>
            <a:off x="3094129" y="2595314"/>
            <a:ext cx="134747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a:ln>
                  <a:noFill/>
                </a:ln>
                <a:solidFill>
                  <a:schemeClr val="bg1"/>
                </a:solidFill>
                <a:effectLst/>
                <a:uLnTx/>
                <a:uFillTx/>
                <a:latin typeface="Arial" panose="020B0604020202020204"/>
                <a:ea typeface="+mn-ea"/>
                <a:cs typeface="+mn-cs"/>
              </a:rPr>
              <a:t>Facilities Master Plan RFP Process Complete</a:t>
            </a:r>
          </a:p>
        </p:txBody>
      </p:sp>
      <p:sp>
        <p:nvSpPr>
          <p:cNvPr id="3" name="TextBox 2">
            <a:extLst>
              <a:ext uri="{FF2B5EF4-FFF2-40B4-BE49-F238E27FC236}">
                <a16:creationId xmlns:a16="http://schemas.microsoft.com/office/drawing/2014/main" id="{8595D111-87B3-4372-BC6F-1D2B2A0E1CD0}"/>
              </a:ext>
            </a:extLst>
          </p:cNvPr>
          <p:cNvSpPr txBox="1"/>
          <p:nvPr/>
        </p:nvSpPr>
        <p:spPr>
          <a:xfrm>
            <a:off x="1771043" y="6501687"/>
            <a:ext cx="4614967" cy="323165"/>
          </a:xfrm>
          <a:prstGeom prst="rect">
            <a:avLst/>
          </a:prstGeom>
          <a:noFill/>
        </p:spPr>
        <p:txBody>
          <a:bodyPr wrap="square" rtlCol="0">
            <a:spAutoFit/>
          </a:bodyPr>
          <a:lstStyle/>
          <a:p>
            <a:r>
              <a:rPr lang="en-US" sz="1500" i="1" dirty="0">
                <a:solidFill>
                  <a:schemeClr val="bg1"/>
                </a:solidFill>
                <a:latin typeface="Century Gothic" panose="020B0502020202020204" pitchFamily="34" charset="0"/>
              </a:rPr>
              <a:t>* Dependent on vendor selection  </a:t>
            </a:r>
          </a:p>
        </p:txBody>
      </p:sp>
      <p:sp>
        <p:nvSpPr>
          <p:cNvPr id="52" name="TextBox 51">
            <a:extLst>
              <a:ext uri="{FF2B5EF4-FFF2-40B4-BE49-F238E27FC236}">
                <a16:creationId xmlns:a16="http://schemas.microsoft.com/office/drawing/2014/main" id="{EA8B5CE8-1B11-47ED-8268-FEF8B716CD28}"/>
              </a:ext>
            </a:extLst>
          </p:cNvPr>
          <p:cNvSpPr txBox="1"/>
          <p:nvPr/>
        </p:nvSpPr>
        <p:spPr>
          <a:xfrm>
            <a:off x="1982271" y="750941"/>
            <a:ext cx="4572000" cy="369332"/>
          </a:xfrm>
          <a:prstGeom prst="rect">
            <a:avLst/>
          </a:prstGeom>
          <a:noFill/>
        </p:spPr>
        <p:txBody>
          <a:bodyPr wrap="square">
            <a:spAutoFit/>
          </a:bodyPr>
          <a:lstStyle/>
          <a:p>
            <a:pPr>
              <a:spcAft>
                <a:spcPts val="1200"/>
              </a:spcAft>
            </a:pPr>
            <a:r>
              <a:rPr lang="en-US" sz="1800" b="1">
                <a:solidFill>
                  <a:schemeClr val="bg1"/>
                </a:solidFill>
                <a:latin typeface="Century Gothic" panose="020B0502020202020204" pitchFamily="34" charset="0"/>
                <a:ea typeface="DengXian" panose="02010600030101010101" pitchFamily="2" charset="-122"/>
                <a:cs typeface="Times New Roman" panose="02020603050405020304" pitchFamily="18" charset="0"/>
              </a:rPr>
              <a:t>Facilities Master Plan Timeline*</a:t>
            </a:r>
            <a:endParaRPr lang="en-US" sz="1800" b="1">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p:txBody>
      </p:sp>
      <p:grpSp>
        <p:nvGrpSpPr>
          <p:cNvPr id="5" name="Group 4">
            <a:extLst>
              <a:ext uri="{FF2B5EF4-FFF2-40B4-BE49-F238E27FC236}">
                <a16:creationId xmlns:a16="http://schemas.microsoft.com/office/drawing/2014/main" id="{944246ED-A770-4E1E-96A8-47474C3454E3}"/>
              </a:ext>
            </a:extLst>
          </p:cNvPr>
          <p:cNvGrpSpPr/>
          <p:nvPr/>
        </p:nvGrpSpPr>
        <p:grpSpPr>
          <a:xfrm>
            <a:off x="7707194" y="1767213"/>
            <a:ext cx="844733" cy="1736140"/>
            <a:chOff x="7707194" y="1767213"/>
            <a:chExt cx="844733" cy="1736140"/>
          </a:xfrm>
        </p:grpSpPr>
        <p:grpSp>
          <p:nvGrpSpPr>
            <p:cNvPr id="41" name="Group 40">
              <a:extLst>
                <a:ext uri="{FF2B5EF4-FFF2-40B4-BE49-F238E27FC236}">
                  <a16:creationId xmlns:a16="http://schemas.microsoft.com/office/drawing/2014/main" id="{8A0C8A8D-84CF-4DB8-911D-E0CF38046D03}"/>
                </a:ext>
              </a:extLst>
            </p:cNvPr>
            <p:cNvGrpSpPr/>
            <p:nvPr/>
          </p:nvGrpSpPr>
          <p:grpSpPr>
            <a:xfrm>
              <a:off x="7707194" y="1767213"/>
              <a:ext cx="844733" cy="1736140"/>
              <a:chOff x="1623525" y="1625367"/>
              <a:chExt cx="844733" cy="1736140"/>
            </a:xfrm>
            <a:solidFill>
              <a:schemeClr val="bg1"/>
            </a:solidFill>
          </p:grpSpPr>
          <p:cxnSp>
            <p:nvCxnSpPr>
              <p:cNvPr id="42" name="Straight Connector 41">
                <a:extLst>
                  <a:ext uri="{FF2B5EF4-FFF2-40B4-BE49-F238E27FC236}">
                    <a16:creationId xmlns:a16="http://schemas.microsoft.com/office/drawing/2014/main" id="{352E7CC5-70AB-4555-816C-6DCECEACF3F3}"/>
                  </a:ext>
                </a:extLst>
              </p:cNvPr>
              <p:cNvCxnSpPr>
                <a:cxnSpLocks/>
              </p:cNvCxnSpPr>
              <p:nvPr/>
            </p:nvCxnSpPr>
            <p:spPr>
              <a:xfrm flipV="1">
                <a:off x="2046514" y="2516774"/>
                <a:ext cx="0" cy="844733"/>
              </a:xfrm>
              <a:prstGeom prst="line">
                <a:avLst/>
              </a:prstGeom>
              <a:grpFill/>
              <a:ln w="28575" cap="flat" cmpd="sng" algn="ctr">
                <a:solidFill>
                  <a:schemeClr val="bg1"/>
                </a:solidFill>
                <a:prstDash val="dash"/>
                <a:miter lim="800000"/>
              </a:ln>
              <a:effectLst/>
            </p:spPr>
          </p:cxnSp>
          <p:sp>
            <p:nvSpPr>
              <p:cNvPr id="43" name="Oval 42">
                <a:extLst>
                  <a:ext uri="{FF2B5EF4-FFF2-40B4-BE49-F238E27FC236}">
                    <a16:creationId xmlns:a16="http://schemas.microsoft.com/office/drawing/2014/main" id="{D2A7668D-45E5-48F9-863F-14F313A01AE8}"/>
                  </a:ext>
                </a:extLst>
              </p:cNvPr>
              <p:cNvSpPr/>
              <p:nvPr/>
            </p:nvSpPr>
            <p:spPr>
              <a:xfrm>
                <a:off x="1623525" y="1625367"/>
                <a:ext cx="844733" cy="844733"/>
              </a:xfrm>
              <a:prstGeom prst="ellipse">
                <a:avLst/>
              </a:prstGeom>
              <a:grpFill/>
              <a:ln w="1270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pic>
          <p:nvPicPr>
            <p:cNvPr id="67" name="Graphic 66" descr="Star with solid fill">
              <a:extLst>
                <a:ext uri="{FF2B5EF4-FFF2-40B4-BE49-F238E27FC236}">
                  <a16:creationId xmlns:a16="http://schemas.microsoft.com/office/drawing/2014/main" id="{6EA3F4F0-3731-45C4-B7AA-A5FAD4FAF99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787283" y="1831659"/>
              <a:ext cx="685800" cy="685800"/>
            </a:xfrm>
            <a:prstGeom prst="rect">
              <a:avLst/>
            </a:prstGeom>
          </p:spPr>
        </p:pic>
      </p:grpSp>
      <p:grpSp>
        <p:nvGrpSpPr>
          <p:cNvPr id="6" name="Group 5">
            <a:extLst>
              <a:ext uri="{FF2B5EF4-FFF2-40B4-BE49-F238E27FC236}">
                <a16:creationId xmlns:a16="http://schemas.microsoft.com/office/drawing/2014/main" id="{695FE2ED-FCEA-4260-9A92-A3867DA0C461}"/>
              </a:ext>
            </a:extLst>
          </p:cNvPr>
          <p:cNvGrpSpPr/>
          <p:nvPr/>
        </p:nvGrpSpPr>
        <p:grpSpPr>
          <a:xfrm>
            <a:off x="6353392" y="4129205"/>
            <a:ext cx="844733" cy="1736140"/>
            <a:chOff x="6353392" y="4129205"/>
            <a:chExt cx="844733" cy="1736140"/>
          </a:xfrm>
        </p:grpSpPr>
        <p:grpSp>
          <p:nvGrpSpPr>
            <p:cNvPr id="38" name="Group 37">
              <a:extLst>
                <a:ext uri="{FF2B5EF4-FFF2-40B4-BE49-F238E27FC236}">
                  <a16:creationId xmlns:a16="http://schemas.microsoft.com/office/drawing/2014/main" id="{2EBA241B-6F8B-49D0-8D61-D4DA0A92CF84}"/>
                </a:ext>
              </a:extLst>
            </p:cNvPr>
            <p:cNvGrpSpPr/>
            <p:nvPr/>
          </p:nvGrpSpPr>
          <p:grpSpPr>
            <a:xfrm rot="10800000">
              <a:off x="6353392" y="4129205"/>
              <a:ext cx="844733" cy="1736140"/>
              <a:chOff x="1623525" y="1625367"/>
              <a:chExt cx="844733" cy="1736140"/>
            </a:xfrm>
            <a:solidFill>
              <a:schemeClr val="bg1"/>
            </a:solidFill>
          </p:grpSpPr>
          <p:cxnSp>
            <p:nvCxnSpPr>
              <p:cNvPr id="39" name="Straight Connector 38">
                <a:extLst>
                  <a:ext uri="{FF2B5EF4-FFF2-40B4-BE49-F238E27FC236}">
                    <a16:creationId xmlns:a16="http://schemas.microsoft.com/office/drawing/2014/main" id="{BEDD829A-BC6D-4195-91E7-48FED4940B98}"/>
                  </a:ext>
                </a:extLst>
              </p:cNvPr>
              <p:cNvCxnSpPr>
                <a:cxnSpLocks/>
              </p:cNvCxnSpPr>
              <p:nvPr/>
            </p:nvCxnSpPr>
            <p:spPr>
              <a:xfrm flipV="1">
                <a:off x="2046514" y="2516774"/>
                <a:ext cx="0" cy="844733"/>
              </a:xfrm>
              <a:prstGeom prst="line">
                <a:avLst/>
              </a:prstGeom>
              <a:grpFill/>
              <a:ln w="28575" cap="flat" cmpd="sng" algn="ctr">
                <a:solidFill>
                  <a:schemeClr val="bg1"/>
                </a:solidFill>
                <a:prstDash val="dash"/>
                <a:miter lim="800000"/>
              </a:ln>
              <a:effectLst/>
            </p:spPr>
          </p:cxnSp>
          <p:sp>
            <p:nvSpPr>
              <p:cNvPr id="40" name="Oval 39">
                <a:extLst>
                  <a:ext uri="{FF2B5EF4-FFF2-40B4-BE49-F238E27FC236}">
                    <a16:creationId xmlns:a16="http://schemas.microsoft.com/office/drawing/2014/main" id="{2AD9D613-BCAE-445A-864A-10A8BCB53730}"/>
                  </a:ext>
                </a:extLst>
              </p:cNvPr>
              <p:cNvSpPr/>
              <p:nvPr/>
            </p:nvSpPr>
            <p:spPr>
              <a:xfrm>
                <a:off x="1623525" y="1625367"/>
                <a:ext cx="844733" cy="844733"/>
              </a:xfrm>
              <a:prstGeom prst="ellipse">
                <a:avLst/>
              </a:prstGeom>
              <a:grpFill/>
              <a:ln w="1270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pic>
          <p:nvPicPr>
            <p:cNvPr id="69" name="Graphic 68" descr="Playbook with solid fill">
              <a:extLst>
                <a:ext uri="{FF2B5EF4-FFF2-40B4-BE49-F238E27FC236}">
                  <a16:creationId xmlns:a16="http://schemas.microsoft.com/office/drawing/2014/main" id="{7124B833-675B-4614-BEEB-5566574B06B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422663" y="5090890"/>
              <a:ext cx="685800" cy="685800"/>
            </a:xfrm>
            <a:prstGeom prst="rect">
              <a:avLst/>
            </a:prstGeom>
          </p:spPr>
        </p:pic>
      </p:grpSp>
      <p:grpSp>
        <p:nvGrpSpPr>
          <p:cNvPr id="9" name="Group 8">
            <a:extLst>
              <a:ext uri="{FF2B5EF4-FFF2-40B4-BE49-F238E27FC236}">
                <a16:creationId xmlns:a16="http://schemas.microsoft.com/office/drawing/2014/main" id="{A8BFAAB4-A550-4331-B405-AE273DD0F9C5}"/>
              </a:ext>
            </a:extLst>
          </p:cNvPr>
          <p:cNvGrpSpPr/>
          <p:nvPr/>
        </p:nvGrpSpPr>
        <p:grpSpPr>
          <a:xfrm>
            <a:off x="4896633" y="1743876"/>
            <a:ext cx="844733" cy="1736140"/>
            <a:chOff x="4896633" y="1743876"/>
            <a:chExt cx="844733" cy="1736140"/>
          </a:xfrm>
        </p:grpSpPr>
        <p:grpSp>
          <p:nvGrpSpPr>
            <p:cNvPr id="44" name="Group 43">
              <a:extLst>
                <a:ext uri="{FF2B5EF4-FFF2-40B4-BE49-F238E27FC236}">
                  <a16:creationId xmlns:a16="http://schemas.microsoft.com/office/drawing/2014/main" id="{56AAD1B1-1E26-456A-981C-69EE434035B3}"/>
                </a:ext>
              </a:extLst>
            </p:cNvPr>
            <p:cNvGrpSpPr/>
            <p:nvPr/>
          </p:nvGrpSpPr>
          <p:grpSpPr>
            <a:xfrm>
              <a:off x="4896633" y="1743876"/>
              <a:ext cx="844733" cy="1736140"/>
              <a:chOff x="1623525" y="1625367"/>
              <a:chExt cx="844733" cy="1736140"/>
            </a:xfrm>
            <a:solidFill>
              <a:schemeClr val="bg1"/>
            </a:solidFill>
          </p:grpSpPr>
          <p:cxnSp>
            <p:nvCxnSpPr>
              <p:cNvPr id="45" name="Straight Connector 44">
                <a:extLst>
                  <a:ext uri="{FF2B5EF4-FFF2-40B4-BE49-F238E27FC236}">
                    <a16:creationId xmlns:a16="http://schemas.microsoft.com/office/drawing/2014/main" id="{40DED28A-A320-4B45-902C-EC5B487E04FF}"/>
                  </a:ext>
                </a:extLst>
              </p:cNvPr>
              <p:cNvCxnSpPr>
                <a:cxnSpLocks/>
              </p:cNvCxnSpPr>
              <p:nvPr/>
            </p:nvCxnSpPr>
            <p:spPr>
              <a:xfrm flipV="1">
                <a:off x="2046514" y="2516774"/>
                <a:ext cx="0" cy="844733"/>
              </a:xfrm>
              <a:prstGeom prst="line">
                <a:avLst/>
              </a:prstGeom>
              <a:grpFill/>
              <a:ln w="28575" cap="flat" cmpd="sng" algn="ctr">
                <a:solidFill>
                  <a:schemeClr val="bg1"/>
                </a:solidFill>
                <a:prstDash val="dash"/>
                <a:miter lim="800000"/>
              </a:ln>
              <a:effectLst/>
            </p:spPr>
          </p:cxnSp>
          <p:sp>
            <p:nvSpPr>
              <p:cNvPr id="46" name="Oval 45">
                <a:extLst>
                  <a:ext uri="{FF2B5EF4-FFF2-40B4-BE49-F238E27FC236}">
                    <a16:creationId xmlns:a16="http://schemas.microsoft.com/office/drawing/2014/main" id="{0CDC91B2-97E1-4F2B-B966-0B96C990602B}"/>
                  </a:ext>
                </a:extLst>
              </p:cNvPr>
              <p:cNvSpPr/>
              <p:nvPr/>
            </p:nvSpPr>
            <p:spPr>
              <a:xfrm>
                <a:off x="1623525" y="1625367"/>
                <a:ext cx="844733" cy="844733"/>
              </a:xfrm>
              <a:prstGeom prst="ellipse">
                <a:avLst/>
              </a:prstGeom>
              <a:grpFill/>
              <a:ln w="1270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pic>
          <p:nvPicPr>
            <p:cNvPr id="71" name="Graphic 70" descr="Arrow circle with solid fill">
              <a:extLst>
                <a:ext uri="{FF2B5EF4-FFF2-40B4-BE49-F238E27FC236}">
                  <a16:creationId xmlns:a16="http://schemas.microsoft.com/office/drawing/2014/main" id="{2742D0F1-0660-4065-BC02-7776F675113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975476" y="1818038"/>
              <a:ext cx="685800" cy="685800"/>
            </a:xfrm>
            <a:prstGeom prst="rect">
              <a:avLst/>
            </a:prstGeom>
          </p:spPr>
        </p:pic>
      </p:grpSp>
      <p:grpSp>
        <p:nvGrpSpPr>
          <p:cNvPr id="10" name="Group 9">
            <a:extLst>
              <a:ext uri="{FF2B5EF4-FFF2-40B4-BE49-F238E27FC236}">
                <a16:creationId xmlns:a16="http://schemas.microsoft.com/office/drawing/2014/main" id="{CE0A1C11-577B-4FA1-8A75-DC456EDEBE40}"/>
              </a:ext>
            </a:extLst>
          </p:cNvPr>
          <p:cNvGrpSpPr/>
          <p:nvPr/>
        </p:nvGrpSpPr>
        <p:grpSpPr>
          <a:xfrm>
            <a:off x="3423538" y="4152542"/>
            <a:ext cx="844733" cy="1736140"/>
            <a:chOff x="3423538" y="4152542"/>
            <a:chExt cx="844733" cy="1736140"/>
          </a:xfrm>
        </p:grpSpPr>
        <p:grpSp>
          <p:nvGrpSpPr>
            <p:cNvPr id="35" name="Group 34">
              <a:extLst>
                <a:ext uri="{FF2B5EF4-FFF2-40B4-BE49-F238E27FC236}">
                  <a16:creationId xmlns:a16="http://schemas.microsoft.com/office/drawing/2014/main" id="{789AD78A-D22C-4086-85F4-CA8F430D4CA0}"/>
                </a:ext>
              </a:extLst>
            </p:cNvPr>
            <p:cNvGrpSpPr/>
            <p:nvPr/>
          </p:nvGrpSpPr>
          <p:grpSpPr>
            <a:xfrm rot="10800000">
              <a:off x="3423538" y="4152542"/>
              <a:ext cx="844733" cy="1736140"/>
              <a:chOff x="1623525" y="1625367"/>
              <a:chExt cx="844733" cy="1736140"/>
            </a:xfrm>
            <a:solidFill>
              <a:schemeClr val="bg1"/>
            </a:solidFill>
          </p:grpSpPr>
          <p:cxnSp>
            <p:nvCxnSpPr>
              <p:cNvPr id="36" name="Straight Connector 35">
                <a:extLst>
                  <a:ext uri="{FF2B5EF4-FFF2-40B4-BE49-F238E27FC236}">
                    <a16:creationId xmlns:a16="http://schemas.microsoft.com/office/drawing/2014/main" id="{13529DE3-D6A6-4E80-9DA3-DD8AE6F5960C}"/>
                  </a:ext>
                </a:extLst>
              </p:cNvPr>
              <p:cNvCxnSpPr>
                <a:cxnSpLocks/>
              </p:cNvCxnSpPr>
              <p:nvPr/>
            </p:nvCxnSpPr>
            <p:spPr>
              <a:xfrm flipV="1">
                <a:off x="2046514" y="2516774"/>
                <a:ext cx="0" cy="844733"/>
              </a:xfrm>
              <a:prstGeom prst="line">
                <a:avLst/>
              </a:prstGeom>
              <a:grpFill/>
              <a:ln w="28575" cap="flat" cmpd="sng" algn="ctr">
                <a:solidFill>
                  <a:schemeClr val="bg1"/>
                </a:solidFill>
                <a:prstDash val="dash"/>
                <a:miter lim="800000"/>
              </a:ln>
              <a:effectLst/>
            </p:spPr>
          </p:cxnSp>
          <p:sp>
            <p:nvSpPr>
              <p:cNvPr id="37" name="Oval 36">
                <a:extLst>
                  <a:ext uri="{FF2B5EF4-FFF2-40B4-BE49-F238E27FC236}">
                    <a16:creationId xmlns:a16="http://schemas.microsoft.com/office/drawing/2014/main" id="{82025A21-A5CB-4D5C-ABC2-58421EA97504}"/>
                  </a:ext>
                </a:extLst>
              </p:cNvPr>
              <p:cNvSpPr/>
              <p:nvPr/>
            </p:nvSpPr>
            <p:spPr>
              <a:xfrm>
                <a:off x="1623525" y="1625367"/>
                <a:ext cx="844733" cy="844733"/>
              </a:xfrm>
              <a:prstGeom prst="ellipse">
                <a:avLst/>
              </a:prstGeom>
              <a:grpFill/>
              <a:ln w="1270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pic>
          <p:nvPicPr>
            <p:cNvPr id="73" name="Graphic 72" descr="Checkmark with solid fill">
              <a:extLst>
                <a:ext uri="{FF2B5EF4-FFF2-40B4-BE49-F238E27FC236}">
                  <a16:creationId xmlns:a16="http://schemas.microsoft.com/office/drawing/2014/main" id="{9DD83E31-BF54-4E0C-A750-A10E7EADA93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556011" y="5163668"/>
              <a:ext cx="594360" cy="594360"/>
            </a:xfrm>
            <a:prstGeom prst="rect">
              <a:avLst/>
            </a:prstGeom>
          </p:spPr>
        </p:pic>
      </p:grpSp>
    </p:spTree>
    <p:custDataLst>
      <p:tags r:id="rId1"/>
    </p:custDataLst>
    <p:extLst>
      <p:ext uri="{BB962C8B-B14F-4D97-AF65-F5344CB8AC3E}">
        <p14:creationId xmlns:p14="http://schemas.microsoft.com/office/powerpoint/2010/main" val="4294150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64A0C-24B3-5EEE-B14C-6EF6D04AB4E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3F103EC-7E14-216D-D3ED-730CED1FEB94}"/>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F1BDF60E-5D6E-16D8-16E0-12F81F45248A}"/>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005362D-C284-0882-D58E-99E97C39BAC6}"/>
              </a:ext>
            </a:extLst>
          </p:cNvPr>
          <p:cNvSpPr txBox="1"/>
          <p:nvPr/>
        </p:nvSpPr>
        <p:spPr>
          <a:xfrm>
            <a:off x="1929920" y="759665"/>
            <a:ext cx="6999218" cy="6586418"/>
          </a:xfrm>
          <a:prstGeom prst="rect">
            <a:avLst/>
          </a:prstGeom>
          <a:noFill/>
        </p:spPr>
        <p:txBody>
          <a:bodyPr wrap="square" lIns="91440" tIns="45720" rIns="91440" bIns="45720" rtlCol="0" anchor="t">
            <a:spAutoFit/>
          </a:bodyPr>
          <a:lstStyle/>
          <a:p>
            <a:pPr>
              <a:spcAft>
                <a:spcPts val="1200"/>
              </a:spcAft>
            </a:pPr>
            <a:r>
              <a:rPr lang="en-US" sz="2400" b="1" dirty="0">
                <a:solidFill>
                  <a:schemeClr val="bg1"/>
                </a:solidFill>
                <a:latin typeface="Century Gothic"/>
                <a:ea typeface="DengXian"/>
                <a:cs typeface="Times New Roman"/>
              </a:rPr>
              <a:t>President's Climate Leadership Commitment</a:t>
            </a:r>
            <a:endPar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a:p>
            <a:pPr marL="342900" indent="-342900">
              <a:buFont typeface="Arial" panose="020B0604020202020204" pitchFamily="34" charset="0"/>
              <a:buChar char="•"/>
            </a:pPr>
            <a:r>
              <a:rPr lang="en-US" sz="2400" dirty="0">
                <a:solidFill>
                  <a:schemeClr val="bg1"/>
                </a:solidFill>
                <a:latin typeface="Century Gothic"/>
                <a:ea typeface="DengXian"/>
                <a:cs typeface="Times New Roman"/>
              </a:rPr>
              <a:t>Accomplishments</a:t>
            </a:r>
          </a:p>
          <a:p>
            <a:pPr marL="800100" lvl="1" indent="-342900">
              <a:buFont typeface="Century Gothic" panose="020B0502020202020204" pitchFamily="34" charset="0"/>
              <a:buChar char="―"/>
            </a:pPr>
            <a:r>
              <a:rPr lang="en-US" sz="2000" dirty="0">
                <a:solidFill>
                  <a:schemeClr val="bg1"/>
                </a:solidFill>
                <a:latin typeface="Century Gothic"/>
                <a:ea typeface="DengXian"/>
                <a:cs typeface="Times New Roman"/>
              </a:rPr>
              <a:t>Updated Building Management Systems (BMS) to optimize heating &amp; AC operation times</a:t>
            </a:r>
          </a:p>
          <a:p>
            <a:pPr marL="800100" lvl="1" indent="-342900">
              <a:buFont typeface="Century Gothic" panose="020B0502020202020204" pitchFamily="34" charset="0"/>
              <a:buChar char="―"/>
            </a:pPr>
            <a:r>
              <a:rPr lang="en-US" sz="2000" dirty="0">
                <a:solidFill>
                  <a:schemeClr val="bg1"/>
                </a:solidFill>
                <a:latin typeface="Century Gothic"/>
                <a:ea typeface="DengXian"/>
                <a:cs typeface="Times New Roman"/>
              </a:rPr>
              <a:t>Installed energy monitoring meters - all Bend Campus Buildings</a:t>
            </a:r>
          </a:p>
          <a:p>
            <a:pPr marL="800100" lvl="1" indent="-342900">
              <a:buFont typeface="Century Gothic" panose="020B0502020202020204" pitchFamily="34" charset="0"/>
              <a:buChar char="―"/>
            </a:pPr>
            <a:r>
              <a:rPr lang="en-US" sz="2000" dirty="0">
                <a:solidFill>
                  <a:schemeClr val="bg1"/>
                </a:solidFill>
                <a:latin typeface="Century Gothic"/>
                <a:ea typeface="DengXian"/>
                <a:cs typeface="Times New Roman"/>
              </a:rPr>
              <a:t>Waste diversion from Wickiup move out – donated reusable goods to local non-profits.</a:t>
            </a:r>
          </a:p>
          <a:p>
            <a:pPr marL="800100" lvl="1" indent="-342900">
              <a:buFont typeface="Century Gothic" panose="020B0502020202020204" pitchFamily="34" charset="0"/>
              <a:buChar char="―"/>
            </a:pPr>
            <a:r>
              <a:rPr lang="en-US" sz="2000" dirty="0">
                <a:solidFill>
                  <a:schemeClr val="bg1"/>
                </a:solidFill>
                <a:latin typeface="Century Gothic"/>
                <a:ea typeface="DengXian"/>
                <a:cs typeface="Times New Roman"/>
              </a:rPr>
              <a:t>Pacific Power use of cleaner energy</a:t>
            </a:r>
          </a:p>
          <a:p>
            <a:pPr marL="800100" lvl="1" indent="-342900">
              <a:buFont typeface="Century Gothic" panose="020B0502020202020204" pitchFamily="34" charset="0"/>
              <a:buChar char="―"/>
            </a:pPr>
            <a:r>
              <a:rPr lang="en-US" sz="2000" dirty="0">
                <a:solidFill>
                  <a:schemeClr val="bg1"/>
                </a:solidFill>
                <a:latin typeface="Century Gothic"/>
                <a:ea typeface="DengXian"/>
                <a:cs typeface="Times New Roman"/>
              </a:rPr>
              <a:t>Natural gas usage decrease 16%</a:t>
            </a:r>
          </a:p>
          <a:p>
            <a:pPr marL="800100" lvl="1" indent="-342900">
              <a:buFont typeface="Century Gothic" panose="020B0502020202020204" pitchFamily="34" charset="0"/>
              <a:buChar char="―"/>
            </a:pPr>
            <a:r>
              <a:rPr lang="en-US" sz="2000" dirty="0">
                <a:solidFill>
                  <a:schemeClr val="bg1"/>
                </a:solidFill>
                <a:latin typeface="Century Gothic"/>
                <a:ea typeface="DengXian"/>
                <a:cs typeface="Times New Roman"/>
              </a:rPr>
              <a:t>Trained building advocates</a:t>
            </a:r>
            <a:endParaRPr lang="en-US" sz="2400" dirty="0">
              <a:solidFill>
                <a:schemeClr val="bg1"/>
              </a:solidFill>
              <a:latin typeface="Century Gothic"/>
              <a:ea typeface="DengXian"/>
              <a:cs typeface="Times New Roman"/>
            </a:endParaRPr>
          </a:p>
          <a:p>
            <a:pPr marL="800100" lvl="1" indent="-342900">
              <a:buFont typeface="Century Gothic" panose="020B0502020202020204" pitchFamily="34" charset="0"/>
              <a:buChar char="―"/>
            </a:pPr>
            <a:r>
              <a:rPr lang="en-US" sz="2000" dirty="0">
                <a:solidFill>
                  <a:schemeClr val="bg1"/>
                </a:solidFill>
                <a:latin typeface="Century Gothic"/>
                <a:ea typeface="DengXian"/>
                <a:cs typeface="Times New Roman"/>
              </a:rPr>
              <a:t>College-wide gas emissions inventories for 2024 and 2025</a:t>
            </a:r>
          </a:p>
          <a:p>
            <a:pPr marL="342900" indent="-342900">
              <a:buFont typeface="Arial" panose="020B0604020202020204" pitchFamily="34" charset="0"/>
              <a:buChar char="•"/>
            </a:pPr>
            <a:r>
              <a:rPr lang="en-US" sz="2400" dirty="0">
                <a:solidFill>
                  <a:schemeClr val="bg1"/>
                </a:solidFill>
                <a:latin typeface="Century Gothic"/>
                <a:ea typeface="DengXian"/>
                <a:cs typeface="Times New Roman"/>
              </a:rPr>
              <a:t>Opportunities – natural gas consumption, electrify gas fired heating and cooking, on-site solar, commuting survey, roofing, HVAC systems, boilers</a:t>
            </a:r>
          </a:p>
          <a:p>
            <a:pPr marL="342900" indent="-342900">
              <a:buFont typeface="Arial" panose="020B0604020202020204" pitchFamily="34" charset="0"/>
              <a:buChar char="•"/>
            </a:pPr>
            <a:endParaRPr lang="en-US" sz="2400" dirty="0">
              <a:solidFill>
                <a:schemeClr val="bg1"/>
              </a:solidFill>
              <a:latin typeface="Century Gothic"/>
              <a:ea typeface="DengXian"/>
              <a:cs typeface="Times New Roman"/>
            </a:endParaRPr>
          </a:p>
          <a:p>
            <a:pPr marL="342900" indent="-342900">
              <a:buFont typeface="Arial" panose="020B0604020202020204" pitchFamily="34" charset="0"/>
              <a:buChar char="•"/>
            </a:pPr>
            <a:endParaRPr lang="en-US" sz="2400" dirty="0">
              <a:solidFill>
                <a:schemeClr val="bg1"/>
              </a:solidFill>
              <a:latin typeface="Century Gothic"/>
              <a:ea typeface="DengXian"/>
              <a:cs typeface="Times New Roman"/>
            </a:endParaRPr>
          </a:p>
        </p:txBody>
      </p:sp>
      <p:sp>
        <p:nvSpPr>
          <p:cNvPr id="7" name="TextBox 6">
            <a:extLst>
              <a:ext uri="{FF2B5EF4-FFF2-40B4-BE49-F238E27FC236}">
                <a16:creationId xmlns:a16="http://schemas.microsoft.com/office/drawing/2014/main" id="{6E39F99A-DF49-CEE2-D35D-A4591E8A4BD4}"/>
              </a:ext>
            </a:extLst>
          </p:cNvPr>
          <p:cNvSpPr txBox="1"/>
          <p:nvPr/>
        </p:nvSpPr>
        <p:spPr>
          <a:xfrm rot="16200000">
            <a:off x="-2196164" y="2843122"/>
            <a:ext cx="6657975" cy="1200329"/>
          </a:xfrm>
          <a:prstGeom prst="rect">
            <a:avLst/>
          </a:prstGeom>
          <a:noFill/>
        </p:spPr>
        <p:txBody>
          <a:bodyPr wrap="square" rtlCol="0">
            <a:spAutoFit/>
          </a:bodyPr>
          <a:lstStyle/>
          <a:p>
            <a:pPr algn="ctr"/>
            <a:r>
              <a:rPr lang="en-US" sz="3600" b="1" dirty="0">
                <a:solidFill>
                  <a:srgbClr val="2C6983"/>
                </a:solidFill>
                <a:latin typeface="Century Gothic" panose="020B0502020202020204" pitchFamily="34" charset="0"/>
              </a:rPr>
              <a:t>COLLEGE SUSTAINABILITY ACTION PROJECTS</a:t>
            </a:r>
          </a:p>
        </p:txBody>
      </p:sp>
    </p:spTree>
    <p:custDataLst>
      <p:tags r:id="rId1"/>
    </p:custDataLst>
    <p:extLst>
      <p:ext uri="{BB962C8B-B14F-4D97-AF65-F5344CB8AC3E}">
        <p14:creationId xmlns:p14="http://schemas.microsoft.com/office/powerpoint/2010/main" val="4201328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2B712-1F4F-0EC1-CB94-EA19FE8E19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73F37-0B31-8DCA-6E5B-067B590C3263}"/>
              </a:ext>
            </a:extLst>
          </p:cNvPr>
          <p:cNvSpPr>
            <a:spLocks noGrp="1"/>
          </p:cNvSpPr>
          <p:nvPr>
            <p:ph type="title"/>
          </p:nvPr>
        </p:nvSpPr>
        <p:spPr>
          <a:xfrm>
            <a:off x="628650" y="593206"/>
            <a:ext cx="7652385" cy="363779"/>
          </a:xfrm>
        </p:spPr>
        <p:txBody>
          <a:bodyPr>
            <a:normAutofit fontScale="90000"/>
          </a:bodyPr>
          <a:lstStyle/>
          <a:p>
            <a:r>
              <a:rPr lang="en-US" dirty="0"/>
              <a:t>COCC’s 2022 Emissions by Source</a:t>
            </a:r>
          </a:p>
        </p:txBody>
      </p:sp>
      <p:sp>
        <p:nvSpPr>
          <p:cNvPr id="8" name="Content Placeholder 2">
            <a:extLst>
              <a:ext uri="{FF2B5EF4-FFF2-40B4-BE49-F238E27FC236}">
                <a16:creationId xmlns:a16="http://schemas.microsoft.com/office/drawing/2014/main" id="{3E42C62D-68E1-C91A-24F8-A372F2A6FFDD}"/>
              </a:ext>
            </a:extLst>
          </p:cNvPr>
          <p:cNvSpPr>
            <a:spLocks noGrp="1"/>
          </p:cNvSpPr>
          <p:nvPr>
            <p:ph sz="half" idx="1"/>
          </p:nvPr>
        </p:nvSpPr>
        <p:spPr>
          <a:xfrm>
            <a:off x="1019556" y="3612011"/>
            <a:ext cx="6867144" cy="3009974"/>
          </a:xfrm>
        </p:spPr>
        <p:txBody>
          <a:bodyPr>
            <a:normAutofit fontScale="92500" lnSpcReduction="10000"/>
          </a:bodyPr>
          <a:lstStyle/>
          <a:p>
            <a:r>
              <a:rPr lang="en-US" dirty="0"/>
              <a:t>2030 goal – 16% reduction met!</a:t>
            </a:r>
          </a:p>
          <a:p>
            <a:r>
              <a:rPr lang="en-US" dirty="0"/>
              <a:t>Emissions declined each of the past three years</a:t>
            </a:r>
          </a:p>
          <a:p>
            <a:r>
              <a:rPr lang="en-US" dirty="0"/>
              <a:t>Stretch 2030 goal – Carbon neutral scope 1 &amp; 2</a:t>
            </a:r>
          </a:p>
          <a:p>
            <a:r>
              <a:rPr lang="en-US" dirty="0"/>
              <a:t>2050 goal – carbon neutral</a:t>
            </a:r>
          </a:p>
        </p:txBody>
      </p:sp>
      <p:graphicFrame>
        <p:nvGraphicFramePr>
          <p:cNvPr id="3" name="Table 2">
            <a:extLst>
              <a:ext uri="{FF2B5EF4-FFF2-40B4-BE49-F238E27FC236}">
                <a16:creationId xmlns:a16="http://schemas.microsoft.com/office/drawing/2014/main" id="{C761F132-5794-CA2D-B81F-4014F82FEE2D}"/>
              </a:ext>
            </a:extLst>
          </p:cNvPr>
          <p:cNvGraphicFramePr>
            <a:graphicFrameLocks noGrp="1"/>
          </p:cNvGraphicFramePr>
          <p:nvPr>
            <p:extLst>
              <p:ext uri="{D42A27DB-BD31-4B8C-83A1-F6EECF244321}">
                <p14:modId xmlns:p14="http://schemas.microsoft.com/office/powerpoint/2010/main" val="292429279"/>
              </p:ext>
            </p:extLst>
          </p:nvPr>
        </p:nvGraphicFramePr>
        <p:xfrm>
          <a:off x="987552" y="1605366"/>
          <a:ext cx="6931152" cy="1905929"/>
        </p:xfrm>
        <a:graphic>
          <a:graphicData uri="http://schemas.openxmlformats.org/drawingml/2006/table">
            <a:tbl>
              <a:tblPr firstRow="1" firstCol="1" bandRow="1">
                <a:tableStyleId>{5C22544A-7EE6-4342-B048-85BDC9FD1C3A}</a:tableStyleId>
              </a:tblPr>
              <a:tblGrid>
                <a:gridCol w="1184812">
                  <a:extLst>
                    <a:ext uri="{9D8B030D-6E8A-4147-A177-3AD203B41FA5}">
                      <a16:colId xmlns:a16="http://schemas.microsoft.com/office/drawing/2014/main" val="2537531297"/>
                    </a:ext>
                  </a:extLst>
                </a:gridCol>
                <a:gridCol w="1036711">
                  <a:extLst>
                    <a:ext uri="{9D8B030D-6E8A-4147-A177-3AD203B41FA5}">
                      <a16:colId xmlns:a16="http://schemas.microsoft.com/office/drawing/2014/main" val="4211362564"/>
                    </a:ext>
                  </a:extLst>
                </a:gridCol>
                <a:gridCol w="1036711">
                  <a:extLst>
                    <a:ext uri="{9D8B030D-6E8A-4147-A177-3AD203B41FA5}">
                      <a16:colId xmlns:a16="http://schemas.microsoft.com/office/drawing/2014/main" val="3474364501"/>
                    </a:ext>
                  </a:extLst>
                </a:gridCol>
                <a:gridCol w="1036711">
                  <a:extLst>
                    <a:ext uri="{9D8B030D-6E8A-4147-A177-3AD203B41FA5}">
                      <a16:colId xmlns:a16="http://schemas.microsoft.com/office/drawing/2014/main" val="2942540960"/>
                    </a:ext>
                  </a:extLst>
                </a:gridCol>
                <a:gridCol w="1095951">
                  <a:extLst>
                    <a:ext uri="{9D8B030D-6E8A-4147-A177-3AD203B41FA5}">
                      <a16:colId xmlns:a16="http://schemas.microsoft.com/office/drawing/2014/main" val="3951392932"/>
                    </a:ext>
                  </a:extLst>
                </a:gridCol>
                <a:gridCol w="1540256">
                  <a:extLst>
                    <a:ext uri="{9D8B030D-6E8A-4147-A177-3AD203B41FA5}">
                      <a16:colId xmlns:a16="http://schemas.microsoft.com/office/drawing/2014/main" val="3971085400"/>
                    </a:ext>
                  </a:extLst>
                </a:gridCol>
              </a:tblGrid>
              <a:tr h="530713">
                <a:tc>
                  <a:txBody>
                    <a:bodyPr/>
                    <a:lstStyle/>
                    <a:p>
                      <a:pPr marL="0" marR="0" algn="ctr">
                        <a:spcBef>
                          <a:spcPts val="0"/>
                        </a:spcBef>
                        <a:spcAft>
                          <a:spcPts val="0"/>
                        </a:spcAft>
                      </a:pPr>
                      <a:r>
                        <a:rPr lang="en-US" sz="1400" dirty="0">
                          <a:effectLst/>
                        </a:rPr>
                        <a:t>Scope</a:t>
                      </a:r>
                      <a:endParaRPr lang="en-US" sz="1400" dirty="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ctr">
                        <a:spcBef>
                          <a:spcPts val="0"/>
                        </a:spcBef>
                        <a:spcAft>
                          <a:spcPts val="0"/>
                        </a:spcAft>
                      </a:pPr>
                      <a:r>
                        <a:rPr lang="en-US" sz="1400">
                          <a:effectLst/>
                        </a:rPr>
                        <a:t>FY2022</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ctr">
                        <a:spcBef>
                          <a:spcPts val="0"/>
                        </a:spcBef>
                        <a:spcAft>
                          <a:spcPts val="0"/>
                        </a:spcAft>
                      </a:pPr>
                      <a:r>
                        <a:rPr lang="en-US" sz="1400" dirty="0">
                          <a:effectLst/>
                        </a:rPr>
                        <a:t>FY2023</a:t>
                      </a:r>
                      <a:endParaRPr lang="en-US" sz="1400" dirty="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ctr">
                        <a:spcBef>
                          <a:spcPts val="0"/>
                        </a:spcBef>
                        <a:spcAft>
                          <a:spcPts val="0"/>
                        </a:spcAft>
                      </a:pPr>
                      <a:r>
                        <a:rPr lang="en-US" sz="1400">
                          <a:effectLst/>
                        </a:rPr>
                        <a:t>FY2024</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ctr">
                        <a:spcBef>
                          <a:spcPts val="0"/>
                        </a:spcBef>
                        <a:spcAft>
                          <a:spcPts val="0"/>
                        </a:spcAft>
                      </a:pPr>
                      <a:r>
                        <a:rPr lang="en-US" sz="1400">
                          <a:effectLst/>
                        </a:rPr>
                        <a:t>FY2025 (MB)</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ctr">
                        <a:spcBef>
                          <a:spcPts val="0"/>
                        </a:spcBef>
                        <a:spcAft>
                          <a:spcPts val="0"/>
                        </a:spcAft>
                      </a:pPr>
                      <a:r>
                        <a:rPr lang="en-US" sz="1400">
                          <a:effectLst/>
                        </a:rPr>
                        <a:t>Δ FY22→FY24</a:t>
                      </a:r>
                      <a:endParaRPr lang="en-US" sz="1400">
                        <a:effectLst/>
                        <a:latin typeface="Calibri" panose="020F0502020204030204" pitchFamily="34" charset="0"/>
                        <a:ea typeface="Calibri" panose="020F0502020204030204" pitchFamily="34" charset="0"/>
                      </a:endParaRPr>
                    </a:p>
                  </a:txBody>
                  <a:tcPr marL="76200" marR="76200" marT="50800" marB="50800" anchor="ctr"/>
                </a:tc>
                <a:extLst>
                  <a:ext uri="{0D108BD9-81ED-4DB2-BD59-A6C34878D82A}">
                    <a16:rowId xmlns:a16="http://schemas.microsoft.com/office/drawing/2014/main" val="1836266097"/>
                  </a:ext>
                </a:extLst>
              </a:tr>
              <a:tr h="343804">
                <a:tc>
                  <a:txBody>
                    <a:bodyPr/>
                    <a:lstStyle/>
                    <a:p>
                      <a:pPr marL="0" marR="0">
                        <a:spcBef>
                          <a:spcPts val="0"/>
                        </a:spcBef>
                        <a:spcAft>
                          <a:spcPts val="0"/>
                        </a:spcAft>
                      </a:pPr>
                      <a:r>
                        <a:rPr lang="en-US" sz="1400">
                          <a:effectLst/>
                        </a:rPr>
                        <a:t>Scope 1</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3,150.65</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2,528.43</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2,350.46</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2,629.77</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ctr">
                        <a:spcBef>
                          <a:spcPts val="0"/>
                        </a:spcBef>
                        <a:spcAft>
                          <a:spcPts val="0"/>
                        </a:spcAft>
                      </a:pPr>
                      <a:r>
                        <a:rPr lang="en-US" sz="1400">
                          <a:effectLst/>
                        </a:rPr>
                        <a:t>-25.4%</a:t>
                      </a:r>
                      <a:endParaRPr lang="en-US" sz="1400">
                        <a:effectLst/>
                        <a:latin typeface="Calibri" panose="020F0502020204030204" pitchFamily="34" charset="0"/>
                        <a:ea typeface="Calibri" panose="020F0502020204030204" pitchFamily="34" charset="0"/>
                      </a:endParaRPr>
                    </a:p>
                  </a:txBody>
                  <a:tcPr marL="76200" marR="76200" marT="50800" marB="50800" anchor="ctr"/>
                </a:tc>
                <a:extLst>
                  <a:ext uri="{0D108BD9-81ED-4DB2-BD59-A6C34878D82A}">
                    <a16:rowId xmlns:a16="http://schemas.microsoft.com/office/drawing/2014/main" val="2624234307"/>
                  </a:ext>
                </a:extLst>
              </a:tr>
              <a:tr h="343804">
                <a:tc>
                  <a:txBody>
                    <a:bodyPr/>
                    <a:lstStyle/>
                    <a:p>
                      <a:pPr marL="0" marR="0">
                        <a:spcBef>
                          <a:spcPts val="0"/>
                        </a:spcBef>
                        <a:spcAft>
                          <a:spcPts val="0"/>
                        </a:spcAft>
                      </a:pPr>
                      <a:r>
                        <a:rPr lang="en-US" sz="1400">
                          <a:effectLst/>
                        </a:rPr>
                        <a:t>Scope 2</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4,450.39</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3,752.82</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3,264.88</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2,079.86</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ctr">
                        <a:spcBef>
                          <a:spcPts val="0"/>
                        </a:spcBef>
                        <a:spcAft>
                          <a:spcPts val="0"/>
                        </a:spcAft>
                      </a:pPr>
                      <a:r>
                        <a:rPr lang="en-US" sz="1400">
                          <a:effectLst/>
                        </a:rPr>
                        <a:t>-26.6%</a:t>
                      </a:r>
                      <a:endParaRPr lang="en-US" sz="1400">
                        <a:effectLst/>
                        <a:latin typeface="Calibri" panose="020F0502020204030204" pitchFamily="34" charset="0"/>
                        <a:ea typeface="Calibri" panose="020F0502020204030204" pitchFamily="34" charset="0"/>
                      </a:endParaRPr>
                    </a:p>
                  </a:txBody>
                  <a:tcPr marL="76200" marR="76200" marT="50800" marB="50800" anchor="ctr"/>
                </a:tc>
                <a:extLst>
                  <a:ext uri="{0D108BD9-81ED-4DB2-BD59-A6C34878D82A}">
                    <a16:rowId xmlns:a16="http://schemas.microsoft.com/office/drawing/2014/main" val="3641979640"/>
                  </a:ext>
                </a:extLst>
              </a:tr>
              <a:tr h="343804">
                <a:tc>
                  <a:txBody>
                    <a:bodyPr/>
                    <a:lstStyle/>
                    <a:p>
                      <a:pPr marL="0" marR="0">
                        <a:spcBef>
                          <a:spcPts val="0"/>
                        </a:spcBef>
                        <a:spcAft>
                          <a:spcPts val="0"/>
                        </a:spcAft>
                      </a:pPr>
                      <a:r>
                        <a:rPr lang="en-US" sz="1400">
                          <a:effectLst/>
                        </a:rPr>
                        <a:t>Scope 3</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3,694.48</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2,598.46</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2,559.01</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2,510.18</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ctr">
                        <a:spcBef>
                          <a:spcPts val="0"/>
                        </a:spcBef>
                        <a:spcAft>
                          <a:spcPts val="0"/>
                        </a:spcAft>
                      </a:pPr>
                      <a:r>
                        <a:rPr lang="en-US" sz="1400">
                          <a:effectLst/>
                        </a:rPr>
                        <a:t>-30.7%</a:t>
                      </a:r>
                      <a:endParaRPr lang="en-US" sz="1400">
                        <a:effectLst/>
                        <a:latin typeface="Calibri" panose="020F0502020204030204" pitchFamily="34" charset="0"/>
                        <a:ea typeface="Calibri" panose="020F0502020204030204" pitchFamily="34" charset="0"/>
                      </a:endParaRPr>
                    </a:p>
                  </a:txBody>
                  <a:tcPr marL="76200" marR="76200" marT="50800" marB="50800" anchor="ctr"/>
                </a:tc>
                <a:extLst>
                  <a:ext uri="{0D108BD9-81ED-4DB2-BD59-A6C34878D82A}">
                    <a16:rowId xmlns:a16="http://schemas.microsoft.com/office/drawing/2014/main" val="2475427160"/>
                  </a:ext>
                </a:extLst>
              </a:tr>
              <a:tr h="343804">
                <a:tc>
                  <a:txBody>
                    <a:bodyPr/>
                    <a:lstStyle/>
                    <a:p>
                      <a:pPr marL="0" marR="0" algn="ctr">
                        <a:spcBef>
                          <a:spcPts val="0"/>
                        </a:spcBef>
                        <a:spcAft>
                          <a:spcPts val="0"/>
                        </a:spcAft>
                      </a:pPr>
                      <a:r>
                        <a:rPr lang="en-US" sz="1400">
                          <a:effectLst/>
                        </a:rPr>
                        <a:t>TOTAL</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11,295.52</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8,879.71</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8,174.35</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r">
                        <a:spcBef>
                          <a:spcPts val="0"/>
                        </a:spcBef>
                        <a:spcAft>
                          <a:spcPts val="0"/>
                        </a:spcAft>
                      </a:pPr>
                      <a:r>
                        <a:rPr lang="en-US" sz="1400">
                          <a:effectLst/>
                        </a:rPr>
                        <a:t>7,219.81*</a:t>
                      </a:r>
                      <a:endParaRPr lang="en-US" sz="1400">
                        <a:effectLst/>
                        <a:latin typeface="Calibri" panose="020F0502020204030204" pitchFamily="34" charset="0"/>
                        <a:ea typeface="Calibri" panose="020F0502020204030204" pitchFamily="34" charset="0"/>
                      </a:endParaRPr>
                    </a:p>
                  </a:txBody>
                  <a:tcPr marL="76200" marR="76200" marT="50800" marB="50800" anchor="ctr"/>
                </a:tc>
                <a:tc>
                  <a:txBody>
                    <a:bodyPr/>
                    <a:lstStyle/>
                    <a:p>
                      <a:pPr marL="0" marR="0" algn="ctr">
                        <a:spcBef>
                          <a:spcPts val="0"/>
                        </a:spcBef>
                        <a:spcAft>
                          <a:spcPts val="0"/>
                        </a:spcAft>
                      </a:pPr>
                      <a:r>
                        <a:rPr lang="en-US" sz="1400" dirty="0">
                          <a:effectLst/>
                        </a:rPr>
                        <a:t>-27.6%</a:t>
                      </a:r>
                      <a:endParaRPr lang="en-US" sz="1400" dirty="0">
                        <a:effectLst/>
                        <a:latin typeface="Calibri" panose="020F0502020204030204" pitchFamily="34" charset="0"/>
                        <a:ea typeface="Calibri" panose="020F0502020204030204" pitchFamily="34" charset="0"/>
                      </a:endParaRPr>
                    </a:p>
                  </a:txBody>
                  <a:tcPr marL="76200" marR="76200" marT="50800" marB="50800" anchor="ctr"/>
                </a:tc>
                <a:extLst>
                  <a:ext uri="{0D108BD9-81ED-4DB2-BD59-A6C34878D82A}">
                    <a16:rowId xmlns:a16="http://schemas.microsoft.com/office/drawing/2014/main" val="4286464332"/>
                  </a:ext>
                </a:extLst>
              </a:tr>
            </a:tbl>
          </a:graphicData>
        </a:graphic>
      </p:graphicFrame>
      <p:sp>
        <p:nvSpPr>
          <p:cNvPr id="4" name="Rectangle 1">
            <a:extLst>
              <a:ext uri="{FF2B5EF4-FFF2-40B4-BE49-F238E27FC236}">
                <a16:creationId xmlns:a16="http://schemas.microsoft.com/office/drawing/2014/main" id="{56A63A52-2E6E-C33C-0C6D-3F0FBDC1C2D5}"/>
              </a:ext>
            </a:extLst>
          </p:cNvPr>
          <p:cNvSpPr>
            <a:spLocks noChangeArrowheads="1"/>
          </p:cNvSpPr>
          <p:nvPr/>
        </p:nvSpPr>
        <p:spPr bwMode="auto">
          <a:xfrm>
            <a:off x="987552" y="1404066"/>
            <a:ext cx="9144000" cy="343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7744"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1F3864"/>
                </a:solidFill>
                <a:effectLst/>
                <a:latin typeface="Calibri" panose="020F0502020204030204" pitchFamily="34" charset="0"/>
                <a:cs typeface="Calibri" panose="020F0502020204030204" pitchFamily="34" charset="0"/>
              </a:rPr>
              <a:t>Total emissions by scope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448195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2B712-1F4F-0EC1-CB94-EA19FE8E19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73F37-0B31-8DCA-6E5B-067B590C3263}"/>
              </a:ext>
            </a:extLst>
          </p:cNvPr>
          <p:cNvSpPr>
            <a:spLocks noGrp="1"/>
          </p:cNvSpPr>
          <p:nvPr>
            <p:ph type="title"/>
          </p:nvPr>
        </p:nvSpPr>
        <p:spPr>
          <a:xfrm>
            <a:off x="628650" y="593206"/>
            <a:ext cx="7652385" cy="363779"/>
          </a:xfrm>
        </p:spPr>
        <p:txBody>
          <a:bodyPr>
            <a:normAutofit fontScale="90000"/>
          </a:bodyPr>
          <a:lstStyle/>
          <a:p>
            <a:r>
              <a:rPr lang="en-US" dirty="0"/>
              <a:t>Curriculum</a:t>
            </a:r>
          </a:p>
        </p:txBody>
      </p:sp>
      <p:sp>
        <p:nvSpPr>
          <p:cNvPr id="6" name="Content Placeholder 5">
            <a:extLst>
              <a:ext uri="{FF2B5EF4-FFF2-40B4-BE49-F238E27FC236}">
                <a16:creationId xmlns:a16="http://schemas.microsoft.com/office/drawing/2014/main" id="{416A33EF-F498-BA22-C255-93117DCACFF9}"/>
              </a:ext>
            </a:extLst>
          </p:cNvPr>
          <p:cNvSpPr>
            <a:spLocks noGrp="1"/>
          </p:cNvSpPr>
          <p:nvPr>
            <p:ph idx="1"/>
          </p:nvPr>
        </p:nvSpPr>
        <p:spPr/>
        <p:txBody>
          <a:bodyPr/>
          <a:lstStyle/>
          <a:p>
            <a:r>
              <a:rPr lang="en-US" dirty="0"/>
              <a:t>Introducing Owen Murphy – PCLC Chair</a:t>
            </a:r>
          </a:p>
          <a:p>
            <a:pPr lvl="1"/>
            <a:r>
              <a:rPr lang="en-US" dirty="0"/>
              <a:t>Ponderosa Project</a:t>
            </a:r>
          </a:p>
          <a:p>
            <a:pPr lvl="1"/>
            <a:r>
              <a:rPr lang="en-US" dirty="0"/>
              <a:t>C-Justice</a:t>
            </a:r>
          </a:p>
          <a:p>
            <a:pPr lvl="1"/>
            <a:r>
              <a:rPr lang="en-US" dirty="0"/>
              <a:t>Focus awards</a:t>
            </a:r>
          </a:p>
          <a:p>
            <a:pPr lvl="1"/>
            <a:r>
              <a:rPr lang="en-US" dirty="0"/>
              <a:t>SD/SUS course listings</a:t>
            </a:r>
          </a:p>
        </p:txBody>
      </p:sp>
    </p:spTree>
    <p:custDataLst>
      <p:tags r:id="rId1"/>
    </p:custDataLst>
    <p:extLst>
      <p:ext uri="{BB962C8B-B14F-4D97-AF65-F5344CB8AC3E}">
        <p14:creationId xmlns:p14="http://schemas.microsoft.com/office/powerpoint/2010/main" val="4121322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B5B92-DB61-2E21-43D3-A6D49973694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E411C5C-2038-A9F8-62AD-854FE91D0E7C}"/>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CE9F3265-FB68-C1A2-2706-678DC847A80F}"/>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B799883-1697-A704-B5D6-2EA8D74F3EA3}"/>
              </a:ext>
            </a:extLst>
          </p:cNvPr>
          <p:cNvSpPr txBox="1"/>
          <p:nvPr/>
        </p:nvSpPr>
        <p:spPr>
          <a:xfrm>
            <a:off x="1854630" y="903100"/>
            <a:ext cx="6999218" cy="5560497"/>
          </a:xfrm>
          <a:prstGeom prst="rect">
            <a:avLst/>
          </a:prstGeom>
          <a:noFill/>
        </p:spPr>
        <p:txBody>
          <a:bodyPr wrap="square" lIns="91440" tIns="45720" rIns="91440" bIns="45720" rtlCol="0" anchor="t">
            <a:spAutoFit/>
          </a:bodyPr>
          <a:lstStyle/>
          <a:p>
            <a:pPr>
              <a:spcAft>
                <a:spcPts val="1200"/>
              </a:spcAft>
            </a:pPr>
            <a:r>
              <a:rPr lang="en-US" sz="2400" b="1" dirty="0">
                <a:solidFill>
                  <a:schemeClr val="bg1"/>
                </a:solidFill>
                <a:latin typeface="Century Gothic"/>
                <a:ea typeface="DengXian"/>
                <a:cs typeface="Times New Roman"/>
              </a:rPr>
              <a:t>Upgrade Business Operations</a:t>
            </a:r>
            <a:endPar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a:p>
            <a:pPr marL="342900" indent="-342900">
              <a:spcAft>
                <a:spcPts val="1000"/>
              </a:spcAft>
              <a:buFont typeface="Arial" panose="020B0604020202020204" pitchFamily="34" charset="0"/>
              <a:buChar char="•"/>
            </a:pPr>
            <a:r>
              <a:rPr lang="en-US" sz="2400" dirty="0">
                <a:solidFill>
                  <a:schemeClr val="bg1"/>
                </a:solidFill>
                <a:latin typeface="Century Gothic"/>
                <a:ea typeface="DengXian"/>
                <a:cs typeface="Times New Roman"/>
              </a:rPr>
              <a:t>Administrative assistant training: Banner, Argos, contracts, campus safety, campus services, sustainability, payroll, benefits, purchasing, travel, IT</a:t>
            </a:r>
          </a:p>
          <a:p>
            <a:pPr marL="342900" indent="-342900">
              <a:spcAft>
                <a:spcPts val="1000"/>
              </a:spcAft>
              <a:buFont typeface="Arial" panose="020B0604020202020204" pitchFamily="34" charset="0"/>
              <a:buChar char="•"/>
            </a:pPr>
            <a:r>
              <a:rPr lang="en-US" sz="2400" dirty="0">
                <a:solidFill>
                  <a:schemeClr val="bg1"/>
                </a:solidFill>
                <a:latin typeface="Century Gothic"/>
                <a:ea typeface="DengXian"/>
                <a:cs typeface="Times New Roman"/>
              </a:rPr>
              <a:t>Budget manager training: Banner, Argos, budget process, contracts, ind. contractor, purchasing limits, signing authority, background checks </a:t>
            </a:r>
          </a:p>
          <a:p>
            <a:pPr marL="342900" indent="-342900">
              <a:spcAft>
                <a:spcPts val="1000"/>
              </a:spcAft>
              <a:buFont typeface="Arial" panose="020B0604020202020204" pitchFamily="34" charset="0"/>
              <a:buChar char="•"/>
            </a:pPr>
            <a:r>
              <a:rPr lang="en-US" sz="2400" dirty="0">
                <a:solidFill>
                  <a:schemeClr val="bg1"/>
                </a:solidFill>
                <a:latin typeface="Century Gothic"/>
                <a:ea typeface="DengXian"/>
                <a:cs typeface="Times New Roman"/>
              </a:rPr>
              <a:t>Implemented program and course fee process </a:t>
            </a:r>
          </a:p>
          <a:p>
            <a:pPr marL="342900" indent="-342900">
              <a:spcAft>
                <a:spcPts val="1000"/>
              </a:spcAft>
              <a:buFont typeface="Arial" panose="020B0604020202020204" pitchFamily="34" charset="0"/>
              <a:buChar char="•"/>
            </a:pPr>
            <a:r>
              <a:rPr lang="en-US" sz="2400" dirty="0">
                <a:solidFill>
                  <a:schemeClr val="bg1"/>
                </a:solidFill>
                <a:latin typeface="Century Gothic"/>
                <a:ea typeface="DengXian"/>
                <a:cs typeface="Times New Roman"/>
              </a:rPr>
              <a:t>Reduce number </a:t>
            </a:r>
            <a:r>
              <a:rPr lang="en-US" sz="2400">
                <a:solidFill>
                  <a:schemeClr val="bg1"/>
                </a:solidFill>
                <a:latin typeface="Century Gothic"/>
                <a:ea typeface="DengXian"/>
                <a:cs typeface="Times New Roman"/>
              </a:rPr>
              <a:t>of GL </a:t>
            </a:r>
            <a:r>
              <a:rPr lang="en-US" sz="2400" dirty="0">
                <a:solidFill>
                  <a:schemeClr val="bg1"/>
                </a:solidFill>
                <a:latin typeface="Century Gothic"/>
                <a:ea typeface="DengXian"/>
                <a:cs typeface="Times New Roman"/>
              </a:rPr>
              <a:t>accounts</a:t>
            </a:r>
          </a:p>
          <a:p>
            <a:pPr marL="342900" indent="-342900">
              <a:spcAft>
                <a:spcPts val="1000"/>
              </a:spcAft>
              <a:buFont typeface="Arial" panose="020B0604020202020204" pitchFamily="34" charset="0"/>
              <a:buChar char="•"/>
            </a:pPr>
            <a:r>
              <a:rPr lang="en-US" sz="2400" dirty="0">
                <a:solidFill>
                  <a:schemeClr val="bg1"/>
                </a:solidFill>
                <a:latin typeface="Century Gothic"/>
                <a:ea typeface="DengXian"/>
                <a:cs typeface="Times New Roman"/>
              </a:rPr>
              <a:t>Contract portal/contract templates</a:t>
            </a:r>
          </a:p>
        </p:txBody>
      </p:sp>
      <p:sp>
        <p:nvSpPr>
          <p:cNvPr id="7" name="TextBox 6">
            <a:extLst>
              <a:ext uri="{FF2B5EF4-FFF2-40B4-BE49-F238E27FC236}">
                <a16:creationId xmlns:a16="http://schemas.microsoft.com/office/drawing/2014/main" id="{0D4D8C5B-38D9-42D7-ED0E-D624AB0E7EC6}"/>
              </a:ext>
            </a:extLst>
          </p:cNvPr>
          <p:cNvSpPr txBox="1"/>
          <p:nvPr/>
        </p:nvSpPr>
        <p:spPr>
          <a:xfrm rot="16200000">
            <a:off x="-2196164" y="2843122"/>
            <a:ext cx="6657975" cy="1200329"/>
          </a:xfrm>
          <a:prstGeom prst="rect">
            <a:avLst/>
          </a:prstGeom>
          <a:noFill/>
        </p:spPr>
        <p:txBody>
          <a:bodyPr wrap="square" rtlCol="0">
            <a:spAutoFit/>
          </a:bodyPr>
          <a:lstStyle/>
          <a:p>
            <a:pPr algn="ctr"/>
            <a:r>
              <a:rPr lang="en-US" sz="3600" b="1" dirty="0">
                <a:solidFill>
                  <a:srgbClr val="2C6983"/>
                </a:solidFill>
                <a:latin typeface="Century Gothic" panose="020B0502020202020204" pitchFamily="34" charset="0"/>
              </a:rPr>
              <a:t>COLLEGE SUSTAINABILITY ACTION PROJECTS</a:t>
            </a:r>
          </a:p>
        </p:txBody>
      </p:sp>
    </p:spTree>
    <p:custDataLst>
      <p:tags r:id="rId1"/>
    </p:custDataLst>
    <p:extLst>
      <p:ext uri="{BB962C8B-B14F-4D97-AF65-F5344CB8AC3E}">
        <p14:creationId xmlns:p14="http://schemas.microsoft.com/office/powerpoint/2010/main" val="8597088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TEMPLAFYSLIDEID" val="638411363247525849"/>
</p:tagLst>
</file>

<file path=ppt/tags/tag9.xml><?xml version="1.0" encoding="utf-8"?>
<p:tagLst xmlns:a="http://schemas.openxmlformats.org/drawingml/2006/main" xmlns:r="http://schemas.openxmlformats.org/officeDocument/2006/relationships" xmlns:p="http://schemas.openxmlformats.org/presentationml/2006/main">
  <p:tag name="TEMPLAFYSLIDEID" val="63841136324752584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8F18753323EBB4C86CB8E6F34279025" ma:contentTypeVersion="10" ma:contentTypeDescription="Create a new document." ma:contentTypeScope="" ma:versionID="dde9357725b60e6b2432c71a6e2c10cd">
  <xsd:schema xmlns:xsd="http://www.w3.org/2001/XMLSchema" xmlns:xs="http://www.w3.org/2001/XMLSchema" xmlns:p="http://schemas.microsoft.com/office/2006/metadata/properties" xmlns:ns2="b5a0b8af-3064-4fb0-a552-4446f3fb8755" targetNamespace="http://schemas.microsoft.com/office/2006/metadata/properties" ma:root="true" ma:fieldsID="bef471760d5a466234cf27fb63bac14b" ns2:_="">
    <xsd:import namespace="b5a0b8af-3064-4fb0-a552-4446f3fb87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a0b8af-3064-4fb0-a552-4446f3fb87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48E57C-7541-4FD6-8DAE-F8718B217B2E}">
  <ds:schemaRefs>
    <ds:schemaRef ds:uri="http://schemas.microsoft.com/office/2006/documentManagement/types"/>
    <ds:schemaRef ds:uri="http://www.w3.org/XML/1998/namespace"/>
    <ds:schemaRef ds:uri="http://purl.org/dc/dcmitype/"/>
    <ds:schemaRef ds:uri="http://purl.org/dc/terms/"/>
    <ds:schemaRef ds:uri="http://purl.org/dc/elements/1.1/"/>
    <ds:schemaRef ds:uri="http://schemas.microsoft.com/office/infopath/2007/PartnerControls"/>
    <ds:schemaRef ds:uri="http://schemas.openxmlformats.org/package/2006/metadata/core-properties"/>
    <ds:schemaRef ds:uri="b5a0b8af-3064-4fb0-a552-4446f3fb8755"/>
    <ds:schemaRef ds:uri="http://schemas.microsoft.com/office/2006/metadata/properties"/>
  </ds:schemaRefs>
</ds:datastoreItem>
</file>

<file path=customXml/itemProps2.xml><?xml version="1.0" encoding="utf-8"?>
<ds:datastoreItem xmlns:ds="http://schemas.openxmlformats.org/officeDocument/2006/customXml" ds:itemID="{1D21B636-F9E1-4FB6-80C1-F16777E9234C}">
  <ds:schemaRefs>
    <ds:schemaRef ds:uri="b5a0b8af-3064-4fb0-a552-4446f3fb875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BD09C65-EF45-4A08-9893-0FE64D3CAA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1667</TotalTime>
  <Words>1673</Words>
  <Application>Microsoft Office PowerPoint</Application>
  <PresentationFormat>On-screen Show (4:3)</PresentationFormat>
  <Paragraphs>191</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Century Gothic</vt:lpstr>
      <vt:lpstr>MV Boli</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COCC’s 2022 Emissions by Source</vt:lpstr>
      <vt:lpstr>Curriculum</vt:lpstr>
      <vt:lpstr>PowerPoint Presentation</vt:lpstr>
      <vt:lpstr>New Contracting Resources on the  Fiscal Intranet</vt:lpstr>
      <vt:lpstr>PowerPoint Presentation</vt:lpstr>
      <vt:lpstr>PowerPoint Presentation</vt:lpstr>
      <vt:lpstr>PowerPoint Presentation</vt:lpstr>
    </vt:vector>
  </TitlesOfParts>
  <Company>COCC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Lora Szaraniec</dc:creator>
  <cp:lastModifiedBy>Michael LaLonde</cp:lastModifiedBy>
  <cp:revision>41</cp:revision>
  <cp:lastPrinted>2024-11-14T00:11:01Z</cp:lastPrinted>
  <dcterms:created xsi:type="dcterms:W3CDTF">2020-09-14T19:32:46Z</dcterms:created>
  <dcterms:modified xsi:type="dcterms:W3CDTF">2026-07-02T15:20:03Z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0x010100B8F18753323EBB4C86CB8E6F34279025</vt:lpwstr>
  </property>
  <property fmtid="{D5CDD505-2E9C-101B-9397-08002B2CF9AE}" pid="3" name="ArticulateGUID">
    <vt:lpwstr>445A9A8F-F9E4-42DD-A806-8C7FF884CB34</vt:lpwstr>
  </property>
  <property fmtid="{D5CDD505-2E9C-101B-9397-08002B2CF9AE}" pid="4" name="ArticulatePath">
    <vt:lpwstr>2023-27 SP Indicators Year End Update 2</vt:lpwstr>
  </property>
</Properties>
</file>