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3"/>
  </p:notesMasterIdLst>
  <p:sldIdLst>
    <p:sldId id="256" r:id="rId5"/>
    <p:sldId id="267" r:id="rId6"/>
    <p:sldId id="305" r:id="rId7"/>
    <p:sldId id="277" r:id="rId8"/>
    <p:sldId id="271" r:id="rId9"/>
    <p:sldId id="281" r:id="rId10"/>
    <p:sldId id="304" r:id="rId11"/>
    <p:sldId id="297" r:id="rId12"/>
    <p:sldId id="298" r:id="rId13"/>
    <p:sldId id="282" r:id="rId14"/>
    <p:sldId id="283" r:id="rId15"/>
    <p:sldId id="266" r:id="rId16"/>
    <p:sldId id="284" r:id="rId17"/>
    <p:sldId id="285" r:id="rId18"/>
    <p:sldId id="286" r:id="rId19"/>
    <p:sldId id="287" r:id="rId20"/>
    <p:sldId id="288" r:id="rId21"/>
    <p:sldId id="306" r:id="rId22"/>
    <p:sldId id="307" r:id="rId23"/>
    <p:sldId id="290" r:id="rId24"/>
    <p:sldId id="291" r:id="rId25"/>
    <p:sldId id="292" r:id="rId26"/>
    <p:sldId id="301" r:id="rId27"/>
    <p:sldId id="299" r:id="rId28"/>
    <p:sldId id="295" r:id="rId29"/>
    <p:sldId id="296" r:id="rId30"/>
    <p:sldId id="327" r:id="rId31"/>
    <p:sldId id="317" r:id="rId3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1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cia Moore" initials="AM" lastIdx="1" clrIdx="0">
    <p:extLst>
      <p:ext uri="{19B8F6BF-5375-455C-9EA6-DF929625EA0E}">
        <p15:presenceInfo xmlns:p15="http://schemas.microsoft.com/office/powerpoint/2012/main" userId="3a5baf5ea54aba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85C"/>
    <a:srgbClr val="647D33"/>
    <a:srgbClr val="7EA1C4"/>
    <a:srgbClr val="586D2D"/>
    <a:srgbClr val="A0C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03" autoAdjust="0"/>
    <p:restoredTop sz="83754" autoAdjust="0"/>
  </p:normalViewPr>
  <p:slideViewPr>
    <p:cSldViewPr snapToGrid="0" snapToObjects="1">
      <p:cViewPr varScale="1">
        <p:scale>
          <a:sx n="71" d="100"/>
          <a:sy n="71" d="100"/>
        </p:scale>
        <p:origin x="1314" y="78"/>
      </p:cViewPr>
      <p:guideLst>
        <p:guide orient="horz" pos="2160"/>
        <p:guide pos="291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1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917E0E-CBBD-4291-8D04-3570751D64EF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42D299-DD25-44BB-A2AB-99B1EDFE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5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c.edu/policies/general-policy-manual/human-resources/mandatory-reporting---child-protection-policy.aspx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39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16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59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93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33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31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49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or off</a:t>
            </a:r>
            <a:r>
              <a:rPr lang="en-US" baseline="0" dirty="0"/>
              <a:t> campus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28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The College is required to investigate Title IX concerns if an employee is involved; it is not required to do so if it is a non-Title IX sexual harassment, sexual assault, domestic violence, dating violence, and stalking concern.</a:t>
            </a:r>
          </a:p>
          <a:p>
            <a:pPr lvl="0"/>
            <a:r>
              <a:rPr lang="en-US" dirty="0"/>
              <a:t>The College is required to investigate if the alleged victim is under the age of 18; depending on the nature of the concern, the College may be required to report information to appropriate authorities (see HR Policy - </a:t>
            </a:r>
            <a:r>
              <a:rPr lang="en-US" u="sng" dirty="0">
                <a:hlinkClick r:id="rId3" tooltip="Mandatory Reporting - Child Protection Policy"/>
              </a:rPr>
              <a:t>Mandatory Reporting - Child Protection Policy</a:t>
            </a:r>
            <a:r>
              <a:rPr lang="en-US" dirty="0"/>
              <a:t>).</a:t>
            </a:r>
          </a:p>
          <a:p>
            <a:pPr lvl="0"/>
            <a:r>
              <a:rPr lang="en-US" dirty="0"/>
              <a:t>The College may investigate a report if it is a pattern of repeated behavior and/or if there appears to be a health or safety risk to the College.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12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36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51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34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93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D299-DD25-44BB-A2AB-99B1EDFE431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6485C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10882" y="6662057"/>
            <a:ext cx="91548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 Oregon Community College | 2600 N.W. College Way | Bend, Oregon 97703 | 541.383.7700 | cocc.edu 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9E7B99-7C3F-4BC3-B7B8-7E1F8C620B24}" type="datetime1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2286000"/>
            <a:ext cx="3929062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968" y="13589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1888" y="1358900"/>
            <a:ext cx="5014912" cy="47672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57475"/>
            <a:ext cx="3008313" cy="34686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101367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83" y="2267211"/>
            <a:ext cx="7258833" cy="3884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1" r:id="rId5"/>
    <p:sldLayoutId id="2147493462" r:id="rId6"/>
    <p:sldLayoutId id="21474934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i="0" kern="1200">
          <a:solidFill>
            <a:srgbClr val="26485C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26485C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15" y="4945668"/>
            <a:ext cx="7999255" cy="754893"/>
          </a:xfrm>
        </p:spPr>
        <p:txBody>
          <a:bodyPr anchor="t">
            <a:normAutofit/>
          </a:bodyPr>
          <a:lstStyle/>
          <a:p>
            <a:r>
              <a:rPr lang="en-US" sz="3200" dirty="0">
                <a:latin typeface="Geometr415 Md BT" panose="020B0602020204020303" pitchFamily="34" charset="0"/>
              </a:rPr>
              <a:t>Know Your IX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7F6DF42D-FBD3-4489-BF92-03DBA55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1335" y="1830137"/>
            <a:ext cx="2917242" cy="23983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03B151-8D07-43CF-B657-C87BAA0F57D3}"/>
              </a:ext>
            </a:extLst>
          </p:cNvPr>
          <p:cNvSpPr txBox="1"/>
          <p:nvPr/>
        </p:nvSpPr>
        <p:spPr>
          <a:xfrm rot="40170">
            <a:off x="3248025" y="2010805"/>
            <a:ext cx="25175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Tell </a:t>
            </a:r>
          </a:p>
          <a:p>
            <a:pPr algn="ctr"/>
            <a:r>
              <a:rPr lang="en-US" sz="4400" b="1" dirty="0">
                <a:solidFill>
                  <a:srgbClr val="26485C"/>
                </a:solidFill>
                <a:latin typeface="Hollaboi FREE" pitchFamily="2" charset="0"/>
              </a:rPr>
              <a:t>Someone</a:t>
            </a:r>
          </a:p>
        </p:txBody>
      </p:sp>
    </p:spTree>
    <p:extLst>
      <p:ext uri="{BB962C8B-B14F-4D97-AF65-F5344CB8AC3E}">
        <p14:creationId xmlns:p14="http://schemas.microsoft.com/office/powerpoint/2010/main" val="3934260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10739" y="1868706"/>
            <a:ext cx="655064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latin typeface="Geometr415 Md BT" panose="020B0602020204020303" pitchFamily="34" charset="0"/>
              </a:rPr>
              <a:t>Important Notes: 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Digital abuse is prohibited in all Title IX situations and includes internet, cell phones, social media.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Third party harassment is also prohibited.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Title IX applies to COCC events, on- or off-campus and </a:t>
            </a:r>
            <a:r>
              <a:rPr lang="en-US" sz="2400" i="1" dirty="0">
                <a:latin typeface="Geometr415 Lt BT" panose="020B0502020204020303" pitchFamily="34" charset="0"/>
              </a:rPr>
              <a:t>may</a:t>
            </a:r>
            <a:r>
              <a:rPr lang="en-US" sz="2400" dirty="0">
                <a:latin typeface="Geometr415 Lt BT" panose="020B0502020204020303" pitchFamily="34" charset="0"/>
              </a:rPr>
              <a:t> apply to non-COCC off-campus events</a:t>
            </a:r>
          </a:p>
          <a:p>
            <a:endParaRPr lang="en-US" sz="2400" dirty="0">
              <a:latin typeface="Geometr415 Lt BT" panose="020B05020202040203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E86872-BCE1-47C7-AFCD-3A0BF093FEEC}"/>
              </a:ext>
            </a:extLst>
          </p:cNvPr>
          <p:cNvSpPr txBox="1"/>
          <p:nvPr/>
        </p:nvSpPr>
        <p:spPr>
          <a:xfrm rot="20857261">
            <a:off x="1715247" y="2868516"/>
            <a:ext cx="5713503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647D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But the most important part</a:t>
            </a:r>
            <a:r>
              <a:rPr lang="en-US" sz="2800" spc="200" dirty="0">
                <a:solidFill>
                  <a:srgbClr val="26485C"/>
                </a:solidFill>
                <a:latin typeface="Beyond The Mountains" pitchFamily="2" charset="0"/>
              </a:rPr>
              <a:t>?</a:t>
            </a:r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  Tell someone</a:t>
            </a:r>
            <a:r>
              <a:rPr lang="en-US" sz="4000" spc="200" dirty="0">
                <a:solidFill>
                  <a:srgbClr val="26485C"/>
                </a:solidFill>
                <a:latin typeface="+mj-lt"/>
              </a:rPr>
              <a:t>.</a:t>
            </a:r>
            <a:endParaRPr lang="en-US" sz="3200" spc="200" dirty="0">
              <a:solidFill>
                <a:srgbClr val="26485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52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7942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TELL SOMEONE: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REPORTING TITLE IX</a:t>
            </a:r>
          </a:p>
        </p:txBody>
      </p:sp>
    </p:spTree>
    <p:extLst>
      <p:ext uri="{BB962C8B-B14F-4D97-AF65-F5344CB8AC3E}">
        <p14:creationId xmlns:p14="http://schemas.microsoft.com/office/powerpoint/2010/main" val="182204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500782" y="2156580"/>
            <a:ext cx="65506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Tell Someone</a:t>
            </a:r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Title IX Coordinator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Title IX Deputy Coordinator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Office of Student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Campus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Human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College Incident Report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F39AE4-7AC9-45C7-983A-DAC4B5628FBE}"/>
              </a:ext>
            </a:extLst>
          </p:cNvPr>
          <p:cNvGrpSpPr/>
          <p:nvPr/>
        </p:nvGrpSpPr>
        <p:grpSpPr>
          <a:xfrm>
            <a:off x="3008918" y="4799652"/>
            <a:ext cx="318052" cy="251791"/>
            <a:chOff x="3213454" y="4505739"/>
            <a:chExt cx="318052" cy="251791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5F48951-8775-480F-8D9C-4A985148C4BF}"/>
                </a:ext>
              </a:extLst>
            </p:cNvPr>
            <p:cNvCxnSpPr/>
            <p:nvPr/>
          </p:nvCxnSpPr>
          <p:spPr>
            <a:xfrm>
              <a:off x="3213454" y="4750232"/>
              <a:ext cx="318052" cy="0"/>
            </a:xfrm>
            <a:prstGeom prst="straightConnector1">
              <a:avLst/>
            </a:prstGeom>
            <a:ln>
              <a:solidFill>
                <a:srgbClr val="26485C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7076B2E-D789-4EBC-9222-B012FEF39B59}"/>
                </a:ext>
              </a:extLst>
            </p:cNvPr>
            <p:cNvCxnSpPr>
              <a:cxnSpLocks/>
            </p:cNvCxnSpPr>
            <p:nvPr/>
          </p:nvCxnSpPr>
          <p:spPr>
            <a:xfrm>
              <a:off x="3220278" y="4505739"/>
              <a:ext cx="0" cy="251791"/>
            </a:xfrm>
            <a:prstGeom prst="line">
              <a:avLst/>
            </a:prstGeom>
            <a:ln w="38100">
              <a:solidFill>
                <a:srgbClr val="26485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6FB5E61-146A-4300-8196-B7BEE94B9016}"/>
              </a:ext>
            </a:extLst>
          </p:cNvPr>
          <p:cNvSpPr txBox="1"/>
          <p:nvPr/>
        </p:nvSpPr>
        <p:spPr>
          <a:xfrm>
            <a:off x="3288612" y="4848447"/>
            <a:ext cx="10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cocc.edu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131F5B-7E77-4748-9656-FB9167C07188}"/>
              </a:ext>
            </a:extLst>
          </p:cNvPr>
          <p:cNvCxnSpPr/>
          <p:nvPr/>
        </p:nvCxnSpPr>
        <p:spPr>
          <a:xfrm>
            <a:off x="4232129" y="5051443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8F90A7A-B9B0-408F-B388-23018D4E73C1}"/>
              </a:ext>
            </a:extLst>
          </p:cNvPr>
          <p:cNvSpPr txBox="1"/>
          <p:nvPr/>
        </p:nvSpPr>
        <p:spPr>
          <a:xfrm>
            <a:off x="4499381" y="4862397"/>
            <a:ext cx="10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Services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B2DF70-5AB7-4EF6-A1AF-787DE5EE50C8}"/>
              </a:ext>
            </a:extLst>
          </p:cNvPr>
          <p:cNvCxnSpPr/>
          <p:nvPr/>
        </p:nvCxnSpPr>
        <p:spPr>
          <a:xfrm>
            <a:off x="5407082" y="5043241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A40040A-3F44-44A9-B5B7-9E9D066372D8}"/>
              </a:ext>
            </a:extLst>
          </p:cNvPr>
          <p:cNvSpPr txBox="1"/>
          <p:nvPr/>
        </p:nvSpPr>
        <p:spPr>
          <a:xfrm>
            <a:off x="5674334" y="4854195"/>
            <a:ext cx="1308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Student Life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256C829-1717-4CCD-87EE-72F31AB1E00E}"/>
              </a:ext>
            </a:extLst>
          </p:cNvPr>
          <p:cNvCxnSpPr/>
          <p:nvPr/>
        </p:nvCxnSpPr>
        <p:spPr>
          <a:xfrm>
            <a:off x="6913357" y="5034351"/>
            <a:ext cx="318052" cy="0"/>
          </a:xfrm>
          <a:prstGeom prst="straightConnector1">
            <a:avLst/>
          </a:prstGeom>
          <a:ln>
            <a:solidFill>
              <a:srgbClr val="26485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17183A6-E2C4-4F30-B4B0-AA13924B08E2}"/>
              </a:ext>
            </a:extLst>
          </p:cNvPr>
          <p:cNvSpPr txBox="1"/>
          <p:nvPr/>
        </p:nvSpPr>
        <p:spPr>
          <a:xfrm>
            <a:off x="7180608" y="4845305"/>
            <a:ext cx="167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Incident Report</a:t>
            </a:r>
          </a:p>
        </p:txBody>
      </p:sp>
    </p:spTree>
    <p:extLst>
      <p:ext uri="{BB962C8B-B14F-4D97-AF65-F5344CB8AC3E}">
        <p14:creationId xmlns:p14="http://schemas.microsoft.com/office/powerpoint/2010/main" val="379029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2334768"/>
            <a:ext cx="2051202" cy="2051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500783" y="2361427"/>
            <a:ext cx="599551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COCC’s Title IX Coordinator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Coordinate the process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Discuss investigation options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Discuss confidentiality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Share local and national resources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857261">
            <a:off x="1715248" y="2698649"/>
            <a:ext cx="5713503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647D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But the most important part</a:t>
            </a:r>
            <a:r>
              <a:rPr lang="en-US" sz="2800" spc="200" dirty="0">
                <a:solidFill>
                  <a:srgbClr val="26485C"/>
                </a:solidFill>
                <a:latin typeface="Beyond The Mountains" pitchFamily="2" charset="0"/>
              </a:rPr>
              <a:t>?</a:t>
            </a:r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  Tell someone</a:t>
            </a:r>
            <a:r>
              <a:rPr lang="en-US" sz="4000" spc="200" dirty="0">
                <a:solidFill>
                  <a:srgbClr val="26485C"/>
                </a:solidFill>
                <a:latin typeface="+mj-lt"/>
              </a:rPr>
              <a:t>.</a:t>
            </a:r>
            <a:endParaRPr lang="en-US" sz="3200" spc="200" dirty="0">
              <a:solidFill>
                <a:srgbClr val="26485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7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888678" y="2404870"/>
            <a:ext cx="2048256" cy="2048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3725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INVESTIGATION</a:t>
            </a:r>
            <a:br>
              <a:rPr lang="en-US" dirty="0">
                <a:latin typeface="Geometr415 Md BT" panose="020B0602020204020303" pitchFamily="34" charset="0"/>
              </a:rPr>
            </a:br>
            <a:r>
              <a:rPr lang="en-US" dirty="0">
                <a:latin typeface="Geometr415 Md BT" panose="020B0602020204020303" pitchFamily="34" charset="0"/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230355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D75CC7E-9D2A-4430-A7AC-7258388CBEC9}"/>
              </a:ext>
            </a:extLst>
          </p:cNvPr>
          <p:cNvSpPr txBox="1">
            <a:spLocks/>
          </p:cNvSpPr>
          <p:nvPr/>
        </p:nvSpPr>
        <p:spPr>
          <a:xfrm>
            <a:off x="2220555" y="4080200"/>
            <a:ext cx="8568740" cy="1844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26485C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  <a:p>
            <a:pPr marL="0" indent="0">
              <a:buFont typeface="Arial"/>
              <a:buNone/>
            </a:pPr>
            <a:endParaRPr lang="en-US" sz="2800" dirty="0"/>
          </a:p>
          <a:p>
            <a:pPr marL="0" indent="0">
              <a:buFont typeface="Arial"/>
              <a:buNone/>
            </a:pP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Formal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9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Non-Retaliation</a:t>
            </a: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No party may engage in activities considered to be retaliatory, including in person, through social media, or through a third party.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Non-Retaliation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No party may engage in activities considered to be retaliatory, including in person, through social media, or through a third party.</a:t>
            </a:r>
          </a:p>
          <a:p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rgbClr val="212121"/>
                </a:solidFill>
                <a:latin typeface="Geometr415 Lt BT" panose="020B0502020204020303" pitchFamily="34" charset="0"/>
              </a:rPr>
              <a:t>Follow Up?</a:t>
            </a: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Federal law limits any follow up information or outcomes to </a:t>
            </a:r>
            <a:r>
              <a:rPr lang="en-US" sz="20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only </a:t>
            </a:r>
            <a:r>
              <a:rPr lang="en-US" sz="2000" dirty="0">
                <a:solidFill>
                  <a:srgbClr val="212121"/>
                </a:solidFill>
                <a:latin typeface="Geometr415 Lt BT" panose="020B0502020204020303" pitchFamily="34" charset="0"/>
              </a:rPr>
              <a:t>those directly involved.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1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400217"/>
            <a:ext cx="61992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Confidentiality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Directed by the reporting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May limit the College’s ability to respond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Investigation Options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Informal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Non-Retaliation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No party may engage in activities considered to be retaliatory, including in person, through social media, or through a third party.</a:t>
            </a:r>
          </a:p>
          <a:p>
            <a:endParaRPr lang="en-US" sz="20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Follow Up?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Geometr415 Lt BT" panose="020B0502020204020303" pitchFamily="34" charset="0"/>
            </a:endParaRP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Federal law limits any follow up information or outcomes to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only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 those directly involved.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062" flipH="1">
            <a:off x="-16734" y="2406072"/>
            <a:ext cx="2048256" cy="20482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B41E42-BEBC-4636-B5B9-74EE5AE3442D}"/>
              </a:ext>
            </a:extLst>
          </p:cNvPr>
          <p:cNvSpPr txBox="1"/>
          <p:nvPr/>
        </p:nvSpPr>
        <p:spPr>
          <a:xfrm rot="20857261">
            <a:off x="1481571" y="2842108"/>
            <a:ext cx="5713503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647D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But the most important part</a:t>
            </a:r>
            <a:r>
              <a:rPr lang="en-US" sz="2800" spc="200" dirty="0">
                <a:solidFill>
                  <a:srgbClr val="26485C"/>
                </a:solidFill>
                <a:latin typeface="Beyond The Mountains" pitchFamily="2" charset="0"/>
              </a:rPr>
              <a:t>?</a:t>
            </a:r>
            <a:r>
              <a:rPr lang="en-US" sz="4000" spc="200" dirty="0">
                <a:solidFill>
                  <a:srgbClr val="26485C"/>
                </a:solidFill>
                <a:latin typeface="Hollaboi FREE" pitchFamily="2" charset="0"/>
              </a:rPr>
              <a:t>  Tell someone</a:t>
            </a:r>
            <a:r>
              <a:rPr lang="en-US" sz="4000" spc="200" dirty="0">
                <a:solidFill>
                  <a:srgbClr val="26485C"/>
                </a:solidFill>
                <a:latin typeface="+mj-lt"/>
              </a:rPr>
              <a:t>.</a:t>
            </a:r>
            <a:endParaRPr lang="en-US" sz="3200" spc="200" dirty="0">
              <a:solidFill>
                <a:srgbClr val="26485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805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9597D-63BE-41BD-A8E2-EBFD71263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305" y="1578341"/>
            <a:ext cx="7258833" cy="4485002"/>
          </a:xfrm>
        </p:spPr>
        <p:txBody>
          <a:bodyPr>
            <a:normAutofit/>
          </a:bodyPr>
          <a:lstStyle/>
          <a:p>
            <a:pPr marL="0" indent="0">
              <a:spcAft>
                <a:spcPts val="20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Geometr415 Md BT" panose="020B0602020204020303" pitchFamily="34" charset="0"/>
              </a:rPr>
              <a:t>Today’s Topics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Overview of Title IX 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latin typeface="Geometr415 Lt BT" panose="020B0502020204020303" pitchFamily="34" charset="0"/>
              </a:rPr>
              <a:t>Reporting Process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latin typeface="Geometr415 Lt BT" panose="020B0502020204020303" pitchFamily="34" charset="0"/>
              </a:rPr>
              <a:t>Investigation Process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sz="2400" dirty="0">
                <a:solidFill>
                  <a:schemeClr val="tx1"/>
                </a:solidFill>
                <a:latin typeface="Geometr415 Lt BT" panose="020B0502020204020303" pitchFamily="34" charset="0"/>
              </a:rPr>
              <a:t>Resources for Support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Pregnancy-Related Conditions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800" dirty="0">
                <a:solidFill>
                  <a:schemeClr val="tx1"/>
                </a:solidFill>
                <a:latin typeface="Geometr415 Lt BT" panose="020B0502020204020303" pitchFamily="34" charset="0"/>
              </a:rPr>
              <a:t>Contact Information</a:t>
            </a: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  <a:p>
            <a:pPr marL="0" indent="0">
              <a:buNone/>
            </a:pPr>
            <a:endParaRPr lang="en-US" sz="2800" dirty="0">
              <a:latin typeface="Geometr415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5242" y="2720949"/>
            <a:ext cx="5853558" cy="1640205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RESOURCES FOR SUPPORT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10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0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96312" y="2371925"/>
            <a:ext cx="619927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On-Campus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COCC Personal Counseling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Alicia Moore, Title IX Coordinator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Jeremy Abbey, Title IX Deputy Coordinator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Office of Student Life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7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402976" y="1727576"/>
            <a:ext cx="6199270" cy="362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b="1" dirty="0">
                <a:latin typeface="Geometr415 Md BT" panose="020B0602020204020303" pitchFamily="34" charset="0"/>
              </a:rPr>
              <a:t>Off-Campus</a:t>
            </a:r>
            <a:endParaRPr lang="en-US" sz="2400" dirty="0"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Saving Grace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savinggrace.org 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541.389.7021</a:t>
            </a:r>
          </a:p>
          <a:p>
            <a:pPr marL="800100" lvl="1" indent="-342900">
              <a:spcAft>
                <a:spcPts val="800"/>
              </a:spcAft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 pitchFamily="34" charset="0"/>
              </a:rPr>
              <a:t>National Domestic Violence Hotline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Thehotline.org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1.800.799.SAFE</a:t>
            </a:r>
          </a:p>
          <a:p>
            <a:pPr marL="800100" lvl="1" indent="-342900">
              <a:buFont typeface="Geometr415 Lt BT" panose="020B0502020204020303" pitchFamily="34" charset="0"/>
              <a:buChar char="−"/>
            </a:pPr>
            <a:r>
              <a:rPr lang="en-US" sz="2400" dirty="0">
                <a:latin typeface="Geometr415 Lt BT" panose="020B0502020204020303" pitchFamily="34" charset="0"/>
              </a:rPr>
              <a:t>Online chat available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2331720"/>
            <a:ext cx="2048256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492844"/>
            <a:ext cx="5157932" cy="3453606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Geometr415 Md BT" panose="020B0602020204020303" pitchFamily="34" charset="0"/>
              </a:rPr>
              <a:t>Pregnancy or Related Conditions: Definition and Responsibilities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39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2256840"/>
            <a:ext cx="66082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Lt BT" panose="020B0502020204020303" pitchFamily="34" charset="0"/>
              </a:rPr>
              <a:t>Pregnancy or Related Conditions: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Pregnancy, childbirth, false pregnancy, termination of pregnancy, lactation or recovery from these conditions.</a:t>
            </a:r>
          </a:p>
          <a:p>
            <a:endParaRPr lang="en-US" sz="2400" b="1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Classroom and other accommodations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Lactation spaces</a:t>
            </a:r>
          </a:p>
        </p:txBody>
      </p:sp>
    </p:spTree>
    <p:extLst>
      <p:ext uri="{BB962C8B-B14F-4D97-AF65-F5344CB8AC3E}">
        <p14:creationId xmlns:p14="http://schemas.microsoft.com/office/powerpoint/2010/main" val="337364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0060" y="3101950"/>
            <a:ext cx="5853558" cy="1034622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latin typeface="Geometr415 Md BT" panose="020B0602020204020303" pitchFamily="34" charset="0"/>
              </a:rPr>
              <a:t>COHORT PROGRAMS</a:t>
            </a:r>
          </a:p>
        </p:txBody>
      </p:sp>
      <p:pic>
        <p:nvPicPr>
          <p:cNvPr id="1026" name="Picture 2" descr="People - Group Icon - Free Transparent PNG Clipart Images Download">
            <a:extLst>
              <a:ext uri="{FF2B5EF4-FFF2-40B4-BE49-F238E27FC236}">
                <a16:creationId xmlns:a16="http://schemas.microsoft.com/office/drawing/2014/main" id="{E56DEBFD-07BF-4895-B3B7-85019CCD9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r="16783"/>
          <a:stretch/>
        </p:blipFill>
        <p:spPr bwMode="auto">
          <a:xfrm>
            <a:off x="476717" y="2449286"/>
            <a:ext cx="2048256" cy="194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01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ople - Group Icon - Free Transparent PNG Clipart Images Download">
            <a:extLst>
              <a:ext uri="{FF2B5EF4-FFF2-40B4-BE49-F238E27FC236}">
                <a16:creationId xmlns:a16="http://schemas.microsoft.com/office/drawing/2014/main" id="{E56DEBFD-07BF-4895-B3B7-85019CCD9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r="16783"/>
          <a:stretch/>
        </p:blipFill>
        <p:spPr bwMode="auto">
          <a:xfrm>
            <a:off x="476717" y="2449286"/>
            <a:ext cx="2048256" cy="194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E8A6B4-B488-4FD4-B48A-D288E7F9BEB7}"/>
              </a:ext>
            </a:extLst>
          </p:cNvPr>
          <p:cNvSpPr txBox="1"/>
          <p:nvPr/>
        </p:nvSpPr>
        <p:spPr>
          <a:xfrm>
            <a:off x="2808514" y="2612566"/>
            <a:ext cx="43216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Intensity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Subject Matter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Professional Standards</a:t>
            </a:r>
          </a:p>
        </p:txBody>
      </p:sp>
    </p:spTree>
    <p:extLst>
      <p:ext uri="{BB962C8B-B14F-4D97-AF65-F5344CB8AC3E}">
        <p14:creationId xmlns:p14="http://schemas.microsoft.com/office/powerpoint/2010/main" val="429302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ople - Group Icon - Free Transparent PNG Clipart Images Download">
            <a:extLst>
              <a:ext uri="{FF2B5EF4-FFF2-40B4-BE49-F238E27FC236}">
                <a16:creationId xmlns:a16="http://schemas.microsoft.com/office/drawing/2014/main" id="{E56DEBFD-07BF-4895-B3B7-85019CCD9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r="16783"/>
          <a:stretch/>
        </p:blipFill>
        <p:spPr bwMode="auto">
          <a:xfrm>
            <a:off x="476717" y="2449286"/>
            <a:ext cx="2048256" cy="194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E8A6B4-B488-4FD4-B48A-D288E7F9BEB7}"/>
              </a:ext>
            </a:extLst>
          </p:cNvPr>
          <p:cNvSpPr txBox="1"/>
          <p:nvPr/>
        </p:nvSpPr>
        <p:spPr>
          <a:xfrm>
            <a:off x="2808514" y="2730513"/>
            <a:ext cx="43216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Funny (?), but . . </a:t>
            </a:r>
            <a:r>
              <a:rPr lang="en-US" sz="2800" b="1">
                <a:latin typeface="+mj-lt"/>
              </a:rPr>
              <a:t>.</a:t>
            </a:r>
            <a:endParaRPr lang="en-US" sz="28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Dating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Practicing</a:t>
            </a:r>
          </a:p>
        </p:txBody>
      </p:sp>
    </p:spTree>
    <p:extLst>
      <p:ext uri="{BB962C8B-B14F-4D97-AF65-F5344CB8AC3E}">
        <p14:creationId xmlns:p14="http://schemas.microsoft.com/office/powerpoint/2010/main" val="53492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3CC2E9-EC49-4559-8964-D55BD2E111EE}"/>
              </a:ext>
            </a:extLst>
          </p:cNvPr>
          <p:cNvGrpSpPr/>
          <p:nvPr/>
        </p:nvGrpSpPr>
        <p:grpSpPr>
          <a:xfrm>
            <a:off x="3113379" y="1555064"/>
            <a:ext cx="2917242" cy="2398321"/>
            <a:chOff x="3051335" y="1830137"/>
            <a:chExt cx="2917242" cy="2398321"/>
          </a:xfrm>
        </p:grpSpPr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7F6DF42D-FBD3-4489-BF92-03DBA55F9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051335" y="1830137"/>
              <a:ext cx="2917242" cy="2398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03B151-8D07-43CF-B657-C87BAA0F57D3}"/>
                </a:ext>
              </a:extLst>
            </p:cNvPr>
            <p:cNvSpPr txBox="1"/>
            <p:nvPr/>
          </p:nvSpPr>
          <p:spPr>
            <a:xfrm rot="40170">
              <a:off x="3248025" y="2010805"/>
              <a:ext cx="251752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26485C"/>
                  </a:solidFill>
                  <a:latin typeface="Hollaboi FREE" pitchFamily="2" charset="0"/>
                </a:rPr>
                <a:t>Tell </a:t>
              </a:r>
            </a:p>
            <a:p>
              <a:pPr algn="ctr"/>
              <a:r>
                <a:rPr lang="en-US" sz="4400" b="1" dirty="0">
                  <a:solidFill>
                    <a:srgbClr val="26485C"/>
                  </a:solidFill>
                  <a:latin typeface="Hollaboi FREE" pitchFamily="2" charset="0"/>
                </a:rPr>
                <a:t>Someone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02714" y="4287273"/>
            <a:ext cx="2624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Alicia Moore</a:t>
            </a:r>
          </a:p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206" y="5548296"/>
            <a:ext cx="2700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Office of Student Life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68577" y="5548296"/>
            <a:ext cx="2973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Incident Report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cocc.edu/</a:t>
            </a:r>
            <a:r>
              <a:rPr lang="en-US" sz="2000" dirty="0" err="1">
                <a:latin typeface="Geometr415 Md BT" panose="020B0602020204020303" pitchFamily="34" charset="0"/>
              </a:rPr>
              <a:t>incidentreport</a:t>
            </a:r>
            <a:endParaRPr lang="en-US" sz="2000" b="1" dirty="0">
              <a:latin typeface="Geometr415 Md BT" panose="020B06020202040203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4925" y="5550832"/>
            <a:ext cx="2683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Campus Public Safety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541.383.7272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BA258-45ED-45C8-8A20-27E394E37DDD}"/>
              </a:ext>
            </a:extLst>
          </p:cNvPr>
          <p:cNvSpPr txBox="1"/>
          <p:nvPr/>
        </p:nvSpPr>
        <p:spPr>
          <a:xfrm>
            <a:off x="4326968" y="4284020"/>
            <a:ext cx="3283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Jeremy Abbey</a:t>
            </a:r>
          </a:p>
          <a:p>
            <a:pPr algn="ctr"/>
            <a:r>
              <a:rPr lang="en-US" sz="2000" b="1" dirty="0">
                <a:latin typeface="Geometr415 Md BT" panose="020B0602020204020303" pitchFamily="34" charset="0"/>
              </a:rPr>
              <a:t>Title IX Deputy Coordinator</a:t>
            </a:r>
          </a:p>
          <a:p>
            <a:pPr algn="ctr"/>
            <a:r>
              <a:rPr lang="en-US" sz="2000" dirty="0">
                <a:latin typeface="Geometr415 Md BT" panose="020B0602020204020303" pitchFamily="34" charset="0"/>
              </a:rPr>
              <a:t>541.383.7525</a:t>
            </a:r>
          </a:p>
        </p:txBody>
      </p:sp>
    </p:spTree>
    <p:extLst>
      <p:ext uri="{BB962C8B-B14F-4D97-AF65-F5344CB8AC3E}">
        <p14:creationId xmlns:p14="http://schemas.microsoft.com/office/powerpoint/2010/main" val="237761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976878"/>
            <a:ext cx="5157932" cy="735930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Geometr415 Md BT" panose="020B0602020204020303" pitchFamily="34" charset="0"/>
              </a:rPr>
              <a:t>Title IX Defined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2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285202" y="1991934"/>
            <a:ext cx="65506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Title IX:</a:t>
            </a:r>
            <a:r>
              <a:rPr lang="en-US" sz="2400" dirty="0">
                <a:solidFill>
                  <a:srgbClr val="212121"/>
                </a:solidFill>
                <a:latin typeface="Geometr415 Md BT" panose="020B0602020204020303" pitchFamily="34" charset="0"/>
              </a:rPr>
              <a:t>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Federal law, State law and COCC policy prohibiting all forms of </a:t>
            </a:r>
            <a:r>
              <a:rPr lang="en-US" sz="2400" i="1" dirty="0">
                <a:solidFill>
                  <a:srgbClr val="212121"/>
                </a:solidFill>
                <a:latin typeface="Geometr415 Lt BT" panose="020B0502020204020303" pitchFamily="34" charset="0"/>
              </a:rPr>
              <a:t>gender discrimination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on the basis of gender stereotypes, characteristics, pregnancy or related conditions, sexual orientation, and gender identity.</a:t>
            </a:r>
          </a:p>
          <a:p>
            <a:endParaRPr lang="en-US" sz="2400" dirty="0">
              <a:solidFill>
                <a:srgbClr val="212121"/>
              </a:solidFill>
              <a:latin typeface="Geometr415 Lt BT" panose="020B0502020204020303" pitchFamily="34" charset="0"/>
            </a:endParaRPr>
          </a:p>
          <a:p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Includes sexual harassment, sexual assault, dating violence, domestic violence and stalking on college campuses or at college-sponsored events.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1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642" y="2170556"/>
            <a:ext cx="5157932" cy="3453606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Geometr415 Md BT" panose="020B0602020204020303" pitchFamily="34" charset="0"/>
              </a:rPr>
              <a:t>Sexual Harassment, Sexual Assault, Dating or Domestic Violence, or Stalking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0" y="2399183"/>
            <a:ext cx="1891321" cy="18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0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572058"/>
            <a:ext cx="66082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metr415 Lt BT" panose="020B0502020204020303"/>
              </a:rPr>
              <a:t>Sexual Harassment: </a:t>
            </a:r>
            <a:r>
              <a:rPr lang="en-US" sz="2400" dirty="0">
                <a:latin typeface="Geometr415 Lt BT" panose="020B0502020204020303"/>
              </a:rPr>
              <a:t>Unwelcome conduct of a sexual nature that is so offensive and severe or  pervasive that it limits or denies a person(s) ability to participate in or benefit from an education program or activity.</a:t>
            </a:r>
          </a:p>
          <a:p>
            <a:endParaRPr lang="en-US" sz="2400" dirty="0">
              <a:latin typeface="Geometr415 Lt BT" panose="020B0502020204020303"/>
            </a:endParaRPr>
          </a:p>
          <a:p>
            <a:r>
              <a:rPr lang="en-US" sz="2400" dirty="0">
                <a:latin typeface="Geometr415 Lt BT" panose="020B0502020204020303"/>
              </a:rPr>
              <a:t>Sexual harassment includes: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/>
              </a:rPr>
              <a:t>Hostile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Geometr415 Lt BT" panose="020B0502020204020303"/>
              </a:rPr>
              <a:t>Quid </a:t>
            </a:r>
            <a:r>
              <a:rPr lang="en-US" sz="2400">
                <a:latin typeface="Geometr415 Lt BT" panose="020B0502020204020303"/>
              </a:rPr>
              <a:t>pro quo</a:t>
            </a:r>
            <a:endParaRPr lang="en-US" sz="2400" dirty="0">
              <a:latin typeface="Geometr415 Lt BT" panose="020B0502020204020303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Sexual assault, dating violence, domestic violence and stalking</a:t>
            </a:r>
            <a:endParaRPr lang="en-US" sz="2400" b="1" dirty="0">
              <a:latin typeface="Geometr415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5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223715"/>
            <a:ext cx="6608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latin typeface="Geometr415 Md BT" panose="020B0602020204020303" pitchFamily="34" charset="0"/>
              </a:rPr>
              <a:t> 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9951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223715"/>
            <a:ext cx="6608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  </a:t>
            </a:r>
          </a:p>
          <a:p>
            <a:endParaRPr lang="en-US" sz="2400" dirty="0">
              <a:solidFill>
                <a:schemeClr val="bg1">
                  <a:lumMod val="65000"/>
                </a:schemeClr>
              </a:solidFill>
              <a:latin typeface="Geometr415 Md BT" panose="020B0602020204020303" pitchFamily="34" charset="0"/>
            </a:endParaRPr>
          </a:p>
          <a:p>
            <a:r>
              <a:rPr lang="en-US" sz="2400" b="1" dirty="0">
                <a:latin typeface="Geometr415 Md BT" panose="020B0602020204020303" pitchFamily="34" charset="0"/>
              </a:rPr>
              <a:t>Dating or Domestic Violence: </a:t>
            </a:r>
            <a:r>
              <a:rPr lang="en-US" sz="2400" dirty="0">
                <a:latin typeface="Geometr415 Lt BT" panose="020B0502020204020303" pitchFamily="34" charset="0"/>
              </a:rPr>
              <a:t>Violence and abuse committed by a person over a current or former dating or intimate partner, including digital abuse.</a:t>
            </a:r>
          </a:p>
        </p:txBody>
      </p:sp>
    </p:spTree>
    <p:extLst>
      <p:ext uri="{BB962C8B-B14F-4D97-AF65-F5344CB8AC3E}">
        <p14:creationId xmlns:p14="http://schemas.microsoft.com/office/powerpoint/2010/main" val="2085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" y="2453188"/>
            <a:ext cx="1891321" cy="1891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3198A-B093-4A41-B819-631C946D295F}"/>
              </a:ext>
            </a:extLst>
          </p:cNvPr>
          <p:cNvSpPr/>
          <p:nvPr/>
        </p:nvSpPr>
        <p:spPr>
          <a:xfrm>
            <a:off x="2198449" y="1223715"/>
            <a:ext cx="66082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Sexual Assault: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Sexual behavior that occurs without consent of the recipient, including those who are unable to consent either due to age or lack of capacity.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  </a:t>
            </a:r>
          </a:p>
          <a:p>
            <a:endParaRPr lang="en-US" sz="2400" dirty="0">
              <a:solidFill>
                <a:schemeClr val="bg1">
                  <a:lumMod val="65000"/>
                </a:schemeClr>
              </a:solidFill>
              <a:latin typeface="Geometr415 Md BT" panose="020B0602020204020303" pitchFamily="34" charset="0"/>
            </a:endParaRPr>
          </a:p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Geometr415 Md BT" panose="020B0602020204020303" pitchFamily="34" charset="0"/>
              </a:rPr>
              <a:t>Dating or Domestic Violence: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Geometr415 Lt BT" panose="020B0502020204020303" pitchFamily="34" charset="0"/>
              </a:rPr>
              <a:t>Violence and abuse committed by a person over a current or former dating or intimate partner, including digital abuse.</a:t>
            </a:r>
          </a:p>
          <a:p>
            <a:endParaRPr lang="en-US" sz="2400" dirty="0">
              <a:solidFill>
                <a:srgbClr val="212121"/>
              </a:solidFill>
              <a:latin typeface="Geometr415 Md BT" panose="020B0602020204020303" pitchFamily="34" charset="0"/>
            </a:endParaRPr>
          </a:p>
          <a:p>
            <a:r>
              <a:rPr lang="en-US" sz="2400" b="1" dirty="0">
                <a:solidFill>
                  <a:srgbClr val="212121"/>
                </a:solidFill>
                <a:latin typeface="Geometr415 Md BT" panose="020B0602020204020303" pitchFamily="34" charset="0"/>
              </a:rPr>
              <a:t>Stalking: </a:t>
            </a:r>
            <a:r>
              <a:rPr lang="en-US" sz="2400" dirty="0">
                <a:solidFill>
                  <a:srgbClr val="212121"/>
                </a:solidFill>
                <a:latin typeface="Geometr415 Lt BT" panose="020B0502020204020303" pitchFamily="34" charset="0"/>
              </a:rPr>
              <a:t>Pattern of repeated and unwanted attention, harassment, contact, or any other conduct directed at a specific person in order to make that person to feel fear. </a:t>
            </a:r>
          </a:p>
        </p:txBody>
      </p:sp>
    </p:spTree>
    <p:extLst>
      <p:ext uri="{BB962C8B-B14F-4D97-AF65-F5344CB8AC3E}">
        <p14:creationId xmlns:p14="http://schemas.microsoft.com/office/powerpoint/2010/main" val="26673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20414</TotalTime>
  <Words>923</Words>
  <Application>Microsoft Office PowerPoint</Application>
  <PresentationFormat>On-screen Show (4:3)</PresentationFormat>
  <Paragraphs>163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Geometr415 Lt BT</vt:lpstr>
      <vt:lpstr>Geometr415 Md BT</vt:lpstr>
      <vt:lpstr>Hollaboi FREE</vt:lpstr>
      <vt:lpstr>Arial</vt:lpstr>
      <vt:lpstr>Beyond The Mountains</vt:lpstr>
      <vt:lpstr>Calibri</vt:lpstr>
      <vt:lpstr>Cambria</vt:lpstr>
      <vt:lpstr>Office Theme</vt:lpstr>
      <vt:lpstr>Know Your IX</vt:lpstr>
      <vt:lpstr>PowerPoint Presentation</vt:lpstr>
      <vt:lpstr>Title IX Defined</vt:lpstr>
      <vt:lpstr>PowerPoint Presentation</vt:lpstr>
      <vt:lpstr>Sexual Harassment, Sexual Assault, Dating or Domestic Violence, or Stalking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TELL SOMEONE: REPORTING TITLE IX</vt:lpstr>
      <vt:lpstr>PowerPoint Presentation</vt:lpstr>
      <vt:lpstr>PowerPoint Presentation</vt:lpstr>
      <vt:lpstr>INVESTIGATION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 FOR SUPPORT</vt:lpstr>
      <vt:lpstr>PowerPoint Presentation</vt:lpstr>
      <vt:lpstr>PowerPoint Presentation</vt:lpstr>
      <vt:lpstr>Pregnancy or Related Conditions: Definition and Responsibilities </vt:lpstr>
      <vt:lpstr>PowerPoint Presentation</vt:lpstr>
      <vt:lpstr>COHORT PROGRAMS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Alicia Moore</cp:lastModifiedBy>
  <cp:revision>193</cp:revision>
  <cp:lastPrinted>2021-02-26T17:45:35Z</cp:lastPrinted>
  <dcterms:created xsi:type="dcterms:W3CDTF">2010-04-12T23:12:02Z</dcterms:created>
  <dcterms:modified xsi:type="dcterms:W3CDTF">2024-10-18T23:22:14Z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